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63" r:id="rId3"/>
    <p:sldId id="264" r:id="rId4"/>
    <p:sldId id="265" r:id="rId5"/>
    <p:sldId id="266" r:id="rId6"/>
    <p:sldId id="267" r:id="rId7"/>
    <p:sldId id="268" r:id="rId8"/>
    <p:sldId id="297" r:id="rId9"/>
    <p:sldId id="270" r:id="rId10"/>
    <p:sldId id="271" r:id="rId11"/>
    <p:sldId id="276" r:id="rId12"/>
    <p:sldId id="272" r:id="rId13"/>
    <p:sldId id="298" r:id="rId14"/>
    <p:sldId id="273" r:id="rId15"/>
    <p:sldId id="274" r:id="rId16"/>
    <p:sldId id="275" r:id="rId17"/>
    <p:sldId id="277" r:id="rId18"/>
    <p:sldId id="299" r:id="rId19"/>
    <p:sldId id="281" r:id="rId20"/>
    <p:sldId id="282" r:id="rId21"/>
    <p:sldId id="300" r:id="rId22"/>
    <p:sldId id="284" r:id="rId23"/>
    <p:sldId id="301" r:id="rId24"/>
    <p:sldId id="286" r:id="rId25"/>
    <p:sldId id="303" r:id="rId26"/>
    <p:sldId id="304" r:id="rId27"/>
    <p:sldId id="288" r:id="rId28"/>
    <p:sldId id="290" r:id="rId29"/>
    <p:sldId id="291" r:id="rId30"/>
    <p:sldId id="293" r:id="rId31"/>
    <p:sldId id="305" r:id="rId32"/>
    <p:sldId id="306" r:id="rId33"/>
    <p:sldId id="307" r:id="rId34"/>
    <p:sldId id="292" r:id="rId35"/>
    <p:sldId id="310" r:id="rId36"/>
    <p:sldId id="311" r:id="rId37"/>
    <p:sldId id="313" r:id="rId38"/>
    <p:sldId id="312" r:id="rId39"/>
    <p:sldId id="314" r:id="rId40"/>
    <p:sldId id="315" r:id="rId41"/>
    <p:sldId id="316" r:id="rId42"/>
    <p:sldId id="317" r:id="rId43"/>
    <p:sldId id="31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94571" autoAdjust="0"/>
  </p:normalViewPr>
  <p:slideViewPr>
    <p:cSldViewPr snapToGrid="0" showGuides="1">
      <p:cViewPr varScale="1">
        <p:scale>
          <a:sx n="68" d="100"/>
          <a:sy n="68" d="100"/>
        </p:scale>
        <p:origin x="480" y="78"/>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01/05/2019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01/05/2019</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01/05/2019</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01/05/2019</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01/05/2019</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Lst>
  <p:txStyles>
    <p:titleStyle>
      <a:lvl1pPr algn="l" defTabSz="9144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600"/>
        </a:spcBef>
        <a:buFont typeface="Wingdings" panose="05000000000000000000" pitchFamily="2" charset="2"/>
        <a:buChar char="Ø"/>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600"/>
        </a:spcBef>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emf"/><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604351"/>
            <a:ext cx="5786662" cy="1137812"/>
          </a:xfrm>
          <a:prstGeom prst="rect">
            <a:avLst/>
          </a:prstGeom>
          <a:noFill/>
        </p:spPr>
        <p:txBody>
          <a:bodyPr wrap="square" lIns="0" tIns="0" rIns="0" bIns="0" rtlCol="0" anchor="ctr">
            <a:spAutoFit/>
          </a:bodyPr>
          <a:lstStyle/>
          <a:p>
            <a:pPr>
              <a:lnSpc>
                <a:spcPct val="130000"/>
              </a:lnSpc>
            </a:pPr>
            <a:r>
              <a:rPr lang="vi-VN" sz="3000" b="1">
                <a:latin typeface="Arial" panose="020B0604020202020204" pitchFamily="34" charset="0"/>
                <a:cs typeface="Arial" panose="020B0604020202020204" pitchFamily="34" charset="0"/>
              </a:rPr>
              <a:t>CHƯƠNG 4: CÁC GIẢI THUẬT</a:t>
            </a:r>
            <a:endParaRPr lang="en-US" sz="3000" b="1">
              <a:latin typeface="Arial" panose="020B0604020202020204" pitchFamily="34" charset="0"/>
              <a:cs typeface="Arial" panose="020B0604020202020204" pitchFamily="34" charset="0"/>
            </a:endParaRPr>
          </a:p>
          <a:p>
            <a:pPr>
              <a:lnSpc>
                <a:spcPct val="130000"/>
              </a:lnSpc>
            </a:pPr>
            <a:r>
              <a:rPr lang="vi-VN" sz="3000" b="1">
                <a:latin typeface="Arial" panose="020B0604020202020204" pitchFamily="34" charset="0"/>
                <a:cs typeface="Arial" panose="020B0604020202020204" pitchFamily="34" charset="0"/>
              </a:rPr>
              <a:t>ĐỒ HOẠ CƠ SỞ</a:t>
            </a:r>
            <a:endParaRPr lang="en-US" sz="30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738664"/>
          </a:xfrm>
          <a:prstGeom prst="rect">
            <a:avLst/>
          </a:prstGeom>
          <a:noFill/>
        </p:spPr>
        <p:txBody>
          <a:bodyPr wrap="square" lIns="0" tIns="0" rIns="0" bIns="0" rtlCol="0">
            <a:spAutoFit/>
          </a:bodyPr>
          <a:lstStyle/>
          <a:p>
            <a:r>
              <a:rPr lang="en-US" sz="1600">
                <a:solidFill>
                  <a:schemeClr val="bg1"/>
                </a:solidFill>
              </a:rPr>
              <a:t>ĐOÀN VŨ THỊNH</a:t>
            </a:r>
          </a:p>
          <a:p>
            <a:r>
              <a:rPr lang="en-US" sz="1600">
                <a:solidFill>
                  <a:schemeClr val="bg1"/>
                </a:solidFill>
              </a:rPr>
              <a:t>BỘ MÔN KỸ THUẬT PHẦN MỀM - KHOA CÔNG NGHỆ THÔNG TIN</a:t>
            </a:r>
          </a:p>
          <a:p>
            <a:r>
              <a:rPr lang="en-US" sz="1600">
                <a:solidFill>
                  <a:schemeClr val="bg1"/>
                </a:solidFill>
              </a:rPr>
              <a:t>ĐAI HỌC NHA TRANG (2019)</a:t>
            </a:r>
            <a:endParaRPr lang="en-US" sz="1600" dirty="0">
              <a:solidFill>
                <a:schemeClr val="bg1"/>
              </a:solidFill>
            </a:endParaRPr>
          </a:p>
        </p:txBody>
      </p:sp>
      <p:pic>
        <p:nvPicPr>
          <p:cNvPr id="12" name="Picture 11" descr="&#10;This image is a logo that reads &quot;24Slides.&quot;&#10;">
            <a:hlinkClick r:id="rId4"/>
            <a:extLst>
              <a:ext uri="{FF2B5EF4-FFF2-40B4-BE49-F238E27FC236}">
                <a16:creationId xmlns:a16="http://schemas.microsoft.com/office/drawing/2014/main" id="{A2875173-B0D5-4330-A6C0-5027C67D1E6D}"/>
              </a:ext>
            </a:extLst>
          </p:cNvPr>
          <p:cNvPicPr>
            <a:picLocks noChangeAspect="1"/>
          </p:cNvPicPr>
          <p:nvPr/>
        </p:nvPicPr>
        <p:blipFill>
          <a:blip r:embed="rId5"/>
          <a:stretch>
            <a:fillRect/>
          </a:stretch>
        </p:blipFill>
        <p:spPr>
          <a:xfrm>
            <a:off x="10407650" y="4507287"/>
            <a:ext cx="1028700" cy="293902"/>
          </a:xfrm>
          <a:prstGeom prst="rect">
            <a:avLst/>
          </a:prstGeom>
          <a:effectLst/>
        </p:spPr>
      </p:pic>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42723"/>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endParaRPr lang="en-US"/>
          </a:p>
        </p:txBody>
      </p:sp>
      <p:pic>
        <p:nvPicPr>
          <p:cNvPr id="9218" name="Picture 2" descr="Káº¿t quáº£ hÃ¬nh áº£nh cho Danny Cohen"/>
          <p:cNvPicPr>
            <a:picLocks noChangeAspect="1" noChangeArrowheads="1"/>
          </p:cNvPicPr>
          <p:nvPr/>
        </p:nvPicPr>
        <p:blipFill rotWithShape="1">
          <a:blip r:embed="rId2">
            <a:extLst>
              <a:ext uri="{28A0092B-C50C-407E-A947-70E740481C1C}">
                <a14:useLocalDpi xmlns:a14="http://schemas.microsoft.com/office/drawing/2010/main" val="0"/>
              </a:ext>
            </a:extLst>
          </a:blip>
          <a:srcRect l="35440"/>
          <a:stretch/>
        </p:blipFill>
        <p:spPr bwMode="auto">
          <a:xfrm>
            <a:off x="1231070" y="1406291"/>
            <a:ext cx="1412761" cy="19592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643831" y="1406290"/>
            <a:ext cx="8862368" cy="1725344"/>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Daniel Cohen (sinh ra ở Israel) là một nhà khoa học máy tính chuyên về mạng máy tính. Ông đã tham gia vào dự án ARPAnet và giúp phát triển một số ứng dụng cơ bản cho Internet. </a:t>
            </a:r>
            <a:r>
              <a:rPr lang="en-US">
                <a:solidFill>
                  <a:srgbClr val="000000"/>
                </a:solidFill>
                <a:latin typeface="TimesNewRomanPS-BoldItalicMT"/>
              </a:rPr>
              <a:t>Ông</a:t>
            </a:r>
            <a:r>
              <a:rPr lang="vi-VN">
                <a:solidFill>
                  <a:srgbClr val="000000"/>
                </a:solidFill>
                <a:latin typeface="TimesNewRomanPS-BoldItalicMT"/>
              </a:rPr>
              <a:t> có lẽ được biết đến nhiều nhất qua bài báo "Về các cuộc chiến tranh thần thánh và lời </a:t>
            </a:r>
            <a:r>
              <a:rPr lang="en-US">
                <a:solidFill>
                  <a:srgbClr val="000000"/>
                </a:solidFill>
                <a:latin typeface="TimesNewRomanPS-BoldItalicMT"/>
              </a:rPr>
              <a:t>thỉnh </a:t>
            </a:r>
            <a:r>
              <a:rPr lang="vi-VN">
                <a:solidFill>
                  <a:srgbClr val="000000"/>
                </a:solidFill>
                <a:latin typeface="TimesNewRomanPS-BoldItalicMT"/>
              </a:rPr>
              <a:t>cầu </a:t>
            </a:r>
            <a:r>
              <a:rPr lang="en-US">
                <a:solidFill>
                  <a:srgbClr val="000000"/>
                </a:solidFill>
                <a:latin typeface="TimesNewRomanPS-BoldItalicMT"/>
              </a:rPr>
              <a:t>cho </a:t>
            </a:r>
            <a:r>
              <a:rPr lang="vi-VN">
                <a:solidFill>
                  <a:srgbClr val="000000"/>
                </a:solidFill>
                <a:latin typeface="TimesNewRomanPS-BoldItalicMT"/>
              </a:rPr>
              <a:t>hòa bình" năm 1980. Cohen phục vụ </a:t>
            </a:r>
            <a:r>
              <a:rPr lang="en-US">
                <a:solidFill>
                  <a:srgbClr val="000000"/>
                </a:solidFill>
                <a:latin typeface="TimesNewRomanPS-BoldItalicMT"/>
              </a:rPr>
              <a:t>cho lĩnh vực </a:t>
            </a:r>
            <a:r>
              <a:rPr lang="vi-VN">
                <a:solidFill>
                  <a:srgbClr val="000000"/>
                </a:solidFill>
                <a:latin typeface="TimesNewRomanPS-BoldItalicMT"/>
              </a:rPr>
              <a:t>khoa học máy tính tại một số trường đại học, cũng như làm việc trong ngành công nghiệp tư nhân.</a:t>
            </a:r>
            <a:endParaRPr lang="en-US">
              <a:solidFill>
                <a:srgbClr val="000000"/>
              </a:solidFill>
              <a:latin typeface="TimesNewRomanPS-BoldItalicMT"/>
            </a:endParaRPr>
          </a:p>
        </p:txBody>
      </p:sp>
      <p:sp>
        <p:nvSpPr>
          <p:cNvPr id="16" name="Rectangle 15"/>
          <p:cNvSpPr/>
          <p:nvPr/>
        </p:nvSpPr>
        <p:spPr>
          <a:xfrm>
            <a:off x="1231070" y="3669870"/>
            <a:ext cx="8649530" cy="2419124"/>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Ivan Edward Sutherland (sinh ngày 16 tháng 5 năm 1938) là một nhà khoa học máy tính và nhà tiên phong Internet của Mỹ, được nhiều người coi là "cha đẻ của đồ họa máy tính". </a:t>
            </a:r>
            <a:r>
              <a:rPr lang="en-US">
                <a:solidFill>
                  <a:srgbClr val="000000"/>
                </a:solidFill>
                <a:latin typeface="TimesNewRomanPS-BoldItalicMT"/>
              </a:rPr>
              <a:t>Ô</a:t>
            </a:r>
            <a:r>
              <a:rPr lang="vi-VN">
                <a:solidFill>
                  <a:srgbClr val="000000"/>
                </a:solidFill>
                <a:latin typeface="TimesNewRomanPS-BoldItalicMT"/>
              </a:rPr>
              <a:t>ng </a:t>
            </a:r>
            <a:r>
              <a:rPr lang="en-US">
                <a:solidFill>
                  <a:srgbClr val="000000"/>
                </a:solidFill>
                <a:latin typeface="TimesNewRomanPS-BoldItalicMT"/>
              </a:rPr>
              <a:t>giảng dạy </a:t>
            </a:r>
            <a:r>
              <a:rPr lang="vi-VN">
                <a:solidFill>
                  <a:srgbClr val="000000"/>
                </a:solidFill>
                <a:latin typeface="TimesNewRomanPS-BoldItalicMT"/>
              </a:rPr>
              <a:t>về đồ họa máy tính </a:t>
            </a:r>
            <a:r>
              <a:rPr lang="en-US">
                <a:solidFill>
                  <a:srgbClr val="000000"/>
                </a:solidFill>
                <a:latin typeface="TimesNewRomanPS-BoldItalicMT"/>
              </a:rPr>
              <a:t>cùng</a:t>
            </a:r>
            <a:r>
              <a:rPr lang="vi-VN">
                <a:solidFill>
                  <a:srgbClr val="000000"/>
                </a:solidFill>
                <a:latin typeface="TimesNewRomanPS-BoldItalicMT"/>
              </a:rPr>
              <a:t> với David C. Evans tại Đại học Utah vào những năm 1970. Sutherland, Evans và các sinh viên của họ thời đó đã phát minh ra một số nền tảng của đồ họa máy tính hiện đại. Ông đã nhận được giải thưởng Turing từ Hiệp hội Máy tính vào năm 1988 cho phát minh ra Sketchpad, tiền thân của loại giao diện người dùng đồ họa</a:t>
            </a:r>
            <a:r>
              <a:rPr lang="en-US">
                <a:solidFill>
                  <a:srgbClr val="000000"/>
                </a:solidFill>
                <a:latin typeface="TimesNewRomanPS-BoldItalicMT"/>
              </a:rPr>
              <a:t>.</a:t>
            </a:r>
          </a:p>
        </p:txBody>
      </p:sp>
      <p:pic>
        <p:nvPicPr>
          <p:cNvPr id="9220" name="Picture 4" descr="Ivan Sutherland at CH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600" y="3760371"/>
            <a:ext cx="1619798" cy="217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74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862596"/>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algn="just">
              <a:lnSpc>
                <a:spcPct val="120000"/>
              </a:lnSpc>
              <a:spcBef>
                <a:spcPts val="600"/>
              </a:spcBef>
            </a:pPr>
            <a:r>
              <a:rPr lang="vi-VN" sz="2000">
                <a:latin typeface="TimesNewRomanPSMT"/>
              </a:rPr>
              <a:t>Ý tưởng: </a:t>
            </a:r>
            <a:r>
              <a:rPr lang="vi-VN" sz="2000">
                <a:solidFill>
                  <a:srgbClr val="000000"/>
                </a:solidFill>
                <a:latin typeface="TimesNewRomanPSMT"/>
              </a:rPr>
              <a:t>Các đoạn thẳng có thể rơi vào các trường hợp sau</a:t>
            </a:r>
            <a:r>
              <a:rPr lang="en-US" sz="2000">
                <a:solidFill>
                  <a:srgbClr val="000000"/>
                </a:solidFill>
                <a:latin typeface="TimesNewRomanPSMT"/>
              </a:rPr>
              <a:t>:</a:t>
            </a: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Hiển thị (visible): cả hai đầu cuối của đoạn thẳng đều nằm bên trong cửa sổ</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Không hiển thị (</a:t>
            </a:r>
            <a:r>
              <a:rPr lang="en-US" sz="2000">
                <a:solidFill>
                  <a:srgbClr val="000000"/>
                </a:solidFill>
                <a:latin typeface="TimesNewRomanPSMT"/>
              </a:rPr>
              <a:t>in</a:t>
            </a:r>
            <a:r>
              <a:rPr lang="vi-VN" sz="2000">
                <a:solidFill>
                  <a:srgbClr val="000000"/>
                </a:solidFill>
                <a:latin typeface="TimesNewRomanPSMT"/>
              </a:rPr>
              <a:t>visible): đoạn thẳng xác định nằm ngoài cửa sổ. Điều này xảy ra khi</a:t>
            </a:r>
            <a:br>
              <a:rPr lang="vi-VN" sz="2000">
                <a:solidFill>
                  <a:srgbClr val="000000"/>
                </a:solidFill>
                <a:latin typeface="TimesNewRomanPSMT"/>
              </a:rPr>
            </a:br>
            <a:r>
              <a:rPr lang="vi-VN" sz="2000">
                <a:solidFill>
                  <a:srgbClr val="000000"/>
                </a:solidFill>
                <a:latin typeface="TimesNewRomanPSMT"/>
              </a:rPr>
              <a:t>đoạn thẳng từ (x1,y1) đến (x2,y2) thoả màn bất kỳ một trong bốn bất đẳng thức sau:</a:t>
            </a:r>
            <a:endParaRPr lang="en-US" sz="20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vi-VN" sz="1100">
                <a:solidFill>
                  <a:srgbClr val="000000"/>
                </a:solidFill>
                <a:latin typeface="TimesNewRomanPSMT"/>
              </a:rPr>
              <a:t>1</a:t>
            </a:r>
            <a:r>
              <a:rPr lang="vi-VN" sz="2000">
                <a:solidFill>
                  <a:srgbClr val="000000"/>
                </a:solidFill>
                <a:latin typeface="TimesNewRomanPSMT"/>
              </a:rPr>
              <a:t>,x</a:t>
            </a:r>
            <a:r>
              <a:rPr lang="vi-VN" sz="1100">
                <a:solidFill>
                  <a:srgbClr val="000000"/>
                </a:solidFill>
                <a:latin typeface="TimesNewRomanPSMT"/>
              </a:rPr>
              <a:t>2 </a:t>
            </a:r>
            <a:r>
              <a:rPr lang="vi-VN" sz="2000">
                <a:solidFill>
                  <a:srgbClr val="000000"/>
                </a:solidFill>
                <a:latin typeface="TimesNewRomanPSMT"/>
              </a:rPr>
              <a:t>&gt;x</a:t>
            </a:r>
            <a:r>
              <a:rPr lang="vi-VN" sz="1100">
                <a:solidFill>
                  <a:srgbClr val="000000"/>
                </a:solidFill>
                <a:latin typeface="TimesNewRomanPSMT"/>
              </a:rPr>
              <a:t>max</a:t>
            </a:r>
            <a:r>
              <a:rPr lang="en-US" sz="1100">
                <a:solidFill>
                  <a:srgbClr val="000000"/>
                </a:solidFill>
                <a:latin typeface="TimesNewRomanPSMT"/>
              </a:rPr>
              <a:t>		</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2 </a:t>
            </a:r>
            <a:r>
              <a:rPr lang="vi-VN" sz="2000">
                <a:solidFill>
                  <a:srgbClr val="000000"/>
                </a:solidFill>
                <a:latin typeface="TimesNewRomanPSMT"/>
              </a:rPr>
              <a:t>&gt; y</a:t>
            </a:r>
            <a:r>
              <a:rPr lang="vi-VN" sz="1100">
                <a:solidFill>
                  <a:srgbClr val="000000"/>
                </a:solidFill>
                <a:latin typeface="TimesNewRomanPSMT"/>
              </a:rPr>
              <a:t>max</a:t>
            </a:r>
            <a:endParaRPr lang="en-US" sz="11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vi-VN" sz="1100">
                <a:solidFill>
                  <a:srgbClr val="000000"/>
                </a:solidFill>
                <a:latin typeface="TimesNewRomanPSMT"/>
              </a:rPr>
              <a:t>1</a:t>
            </a:r>
            <a:r>
              <a:rPr lang="vi-VN" sz="2000">
                <a:solidFill>
                  <a:srgbClr val="000000"/>
                </a:solidFill>
                <a:latin typeface="TimesNewRomanPSMT"/>
              </a:rPr>
              <a:t>,x</a:t>
            </a:r>
            <a:r>
              <a:rPr lang="vi-VN" sz="1100">
                <a:solidFill>
                  <a:srgbClr val="000000"/>
                </a:solidFill>
                <a:latin typeface="TimesNewRomanPSMT"/>
              </a:rPr>
              <a:t>2 </a:t>
            </a:r>
            <a:r>
              <a:rPr lang="vi-VN" sz="2000">
                <a:solidFill>
                  <a:srgbClr val="000000"/>
                </a:solidFill>
                <a:latin typeface="TimesNewRomanPSMT"/>
              </a:rPr>
              <a:t>&lt; x</a:t>
            </a:r>
            <a:r>
              <a:rPr lang="vi-VN" sz="1100">
                <a:solidFill>
                  <a:srgbClr val="000000"/>
                </a:solidFill>
                <a:latin typeface="TimesNewRomanPSMT"/>
              </a:rPr>
              <a:t>min</a:t>
            </a:r>
            <a:r>
              <a:rPr lang="en-US" sz="1100">
                <a:solidFill>
                  <a:srgbClr val="000000"/>
                </a:solidFill>
                <a:latin typeface="TimesNewRomanPSMT"/>
              </a:rPr>
              <a:t>	</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2 </a:t>
            </a:r>
            <a:r>
              <a:rPr lang="vi-VN" sz="2000">
                <a:solidFill>
                  <a:srgbClr val="000000"/>
                </a:solidFill>
                <a:latin typeface="TimesNewRomanPSMT"/>
              </a:rPr>
              <a:t>&lt; y</a:t>
            </a:r>
            <a:r>
              <a:rPr lang="vi-VN" sz="1100">
                <a:solidFill>
                  <a:srgbClr val="000000"/>
                </a:solidFill>
                <a:latin typeface="TimesNewRomanPSMT"/>
              </a:rPr>
              <a:t>min</a:t>
            </a:r>
            <a:endParaRPr lang="en-US" sz="11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Xén tỉa: đoạn thẳng cần xén tỉa</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Việc cài đặt giải thuật chia làm hai bước</a:t>
            </a:r>
            <a:r>
              <a:rPr lang="en-US" sz="2000">
                <a:solidFill>
                  <a:srgbClr val="000000"/>
                </a:solidFill>
                <a:latin typeface="TimesNewRomanPSMT"/>
              </a:rPr>
              <a:t>:</a:t>
            </a:r>
          </a:p>
        </p:txBody>
      </p:sp>
    </p:spTree>
    <p:extLst>
      <p:ext uri="{BB962C8B-B14F-4D97-AF65-F5344CB8AC3E}">
        <p14:creationId xmlns:p14="http://schemas.microsoft.com/office/powerpoint/2010/main" val="415202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204524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Gán mã vùng 4-bit cho mỗi điểm cuối của đoạn thẳng ABRL – Above Below – Right - Left</a:t>
            </a: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Mã vùng được xác định theo 9 vùng của mặt phẳng mà các điểm cuối nằm vào đó. Một bít</a:t>
            </a:r>
            <a:r>
              <a:rPr lang="en-US" sz="2000">
                <a:solidFill>
                  <a:srgbClr val="000000"/>
                </a:solidFill>
                <a:latin typeface="TimesNewRomanPSMT"/>
              </a:rPr>
              <a:t> </a:t>
            </a:r>
            <a:r>
              <a:rPr lang="vi-VN" sz="2000">
                <a:solidFill>
                  <a:srgbClr val="000000"/>
                </a:solidFill>
                <a:latin typeface="TimesNewRomanPSMT"/>
              </a:rPr>
              <a:t>được cài đặt true (1) hoặc false (0).</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endParaRPr lang="en-US" sz="2000">
              <a:solidFill>
                <a:srgbClr val="000000"/>
              </a:solidFill>
              <a:latin typeface="TimesNewRomanPSMT"/>
            </a:endParaRPr>
          </a:p>
        </p:txBody>
      </p:sp>
      <p:pic>
        <p:nvPicPr>
          <p:cNvPr id="5" name="Picture 4">
            <a:extLst>
              <a:ext uri="{FF2B5EF4-FFF2-40B4-BE49-F238E27FC236}">
                <a16:creationId xmlns:a16="http://schemas.microsoft.com/office/drawing/2014/main" id="{3ECFB30A-E3A6-42E3-8AB3-2B2BFFA03464}"/>
              </a:ext>
            </a:extLst>
          </p:cNvPr>
          <p:cNvPicPr>
            <a:picLocks noChangeAspect="1"/>
          </p:cNvPicPr>
          <p:nvPr/>
        </p:nvPicPr>
        <p:blipFill>
          <a:blip r:embed="rId2"/>
          <a:stretch>
            <a:fillRect/>
          </a:stretch>
        </p:blipFill>
        <p:spPr>
          <a:xfrm>
            <a:off x="2106847" y="3108807"/>
            <a:ext cx="2840742" cy="2002540"/>
          </a:xfrm>
          <a:prstGeom prst="rect">
            <a:avLst/>
          </a:prstGeom>
        </p:spPr>
      </p:pic>
      <p:pic>
        <p:nvPicPr>
          <p:cNvPr id="6" name="Picture 5">
            <a:extLst>
              <a:ext uri="{FF2B5EF4-FFF2-40B4-BE49-F238E27FC236}">
                <a16:creationId xmlns:a16="http://schemas.microsoft.com/office/drawing/2014/main" id="{00E63550-CF07-4799-8EA6-8E40FAEF0710}"/>
              </a:ext>
            </a:extLst>
          </p:cNvPr>
          <p:cNvPicPr>
            <a:picLocks noChangeAspect="1"/>
          </p:cNvPicPr>
          <p:nvPr/>
        </p:nvPicPr>
        <p:blipFill>
          <a:blip r:embed="rId3"/>
          <a:stretch>
            <a:fillRect/>
          </a:stretch>
        </p:blipFill>
        <p:spPr>
          <a:xfrm>
            <a:off x="6017576" y="2908735"/>
            <a:ext cx="2840742" cy="2402684"/>
          </a:xfrm>
          <a:prstGeom prst="rect">
            <a:avLst/>
          </a:prstGeom>
        </p:spPr>
      </p:pic>
    </p:spTree>
    <p:extLst>
      <p:ext uri="{BB962C8B-B14F-4D97-AF65-F5344CB8AC3E}">
        <p14:creationId xmlns:p14="http://schemas.microsoft.com/office/powerpoint/2010/main" val="378264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924503"/>
            <a:ext cx="10275129" cy="783356"/>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Áp dụng thuộc tính các đ</a:t>
            </a:r>
            <a:r>
              <a:rPr lang="vi-VN" sz="2000">
                <a:solidFill>
                  <a:srgbClr val="FF0000"/>
                </a:solidFill>
                <a:latin typeface="TimesNewRomanPSMT"/>
              </a:rPr>
              <a:t>ư</a:t>
            </a:r>
            <a:r>
              <a:rPr lang="en-US" sz="2000">
                <a:solidFill>
                  <a:srgbClr val="FF0000"/>
                </a:solidFill>
                <a:latin typeface="TimesNewRomanPSMT"/>
              </a:rPr>
              <a:t>ờng thẳng sau</a:t>
            </a:r>
          </a:p>
        </p:txBody>
      </p:sp>
      <p:sp>
        <p:nvSpPr>
          <p:cNvPr id="11" name="TextBox 10">
            <a:extLst>
              <a:ext uri="{FF2B5EF4-FFF2-40B4-BE49-F238E27FC236}">
                <a16:creationId xmlns:a16="http://schemas.microsoft.com/office/drawing/2014/main" id="{CABF686F-91C6-49D1-A69F-A2D1290E7E30}"/>
              </a:ext>
            </a:extLst>
          </p:cNvPr>
          <p:cNvSpPr txBox="1"/>
          <p:nvPr/>
        </p:nvSpPr>
        <p:spPr>
          <a:xfrm>
            <a:off x="1127233" y="1847817"/>
            <a:ext cx="6320772" cy="3907288"/>
          </a:xfrm>
          <a:prstGeom prst="rect">
            <a:avLst/>
          </a:prstGeom>
          <a:noFill/>
        </p:spPr>
        <p:txBody>
          <a:bodyPr wrap="square" lIns="0" tIns="0" rIns="0" bIns="0" rtlCol="0">
            <a:spAutoFit/>
          </a:bodyPr>
          <a:lstStyle/>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P1 &amp; P2 = 0001(#0) AND 0001(#0) = 0001 # 0000: Loại</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P3 &amp; P4 = 0000(=0) AND 0000(=0) = 0000: Đã xén</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P5 &amp; P6 = 1000 (#0) AND 0000 (=0) = 0000: Cần xén</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P5’ &amp; P6 = 0000 AND 0000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Vậy đoạn cắt bỏ là: P5’P6</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P7 &amp; P8 = 0100(#0) AND 0010(&lt;&gt;0) = 0000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P7’ &amp; P8 = 0000(=0) AND 0010 (#0)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P8’ &amp; P7’ = 0000(=0) AND 0000 (=0)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Vậy đoạn cắt bỏ là: P7 P7’ và P8 P8’</a:t>
            </a:r>
            <a:endParaRPr lang="en-US" sz="2000">
              <a:solidFill>
                <a:srgbClr val="FF0000"/>
              </a:solidFill>
              <a:latin typeface="TimesNewRomanPSMT"/>
            </a:endParaRPr>
          </a:p>
        </p:txBody>
      </p:sp>
      <p:pic>
        <p:nvPicPr>
          <p:cNvPr id="12" name="Picture 11">
            <a:extLst>
              <a:ext uri="{FF2B5EF4-FFF2-40B4-BE49-F238E27FC236}">
                <a16:creationId xmlns:a16="http://schemas.microsoft.com/office/drawing/2014/main" id="{20EBE152-EAA7-458B-9916-D68E4592BB23}"/>
              </a:ext>
            </a:extLst>
          </p:cNvPr>
          <p:cNvPicPr>
            <a:picLocks noChangeAspect="1"/>
          </p:cNvPicPr>
          <p:nvPr/>
        </p:nvPicPr>
        <p:blipFill>
          <a:blip r:embed="rId2"/>
          <a:stretch>
            <a:fillRect/>
          </a:stretch>
        </p:blipFill>
        <p:spPr>
          <a:xfrm>
            <a:off x="7393460" y="1549171"/>
            <a:ext cx="4214949" cy="2472252"/>
          </a:xfrm>
          <a:prstGeom prst="rect">
            <a:avLst/>
          </a:prstGeom>
        </p:spPr>
      </p:pic>
      <p:sp>
        <p:nvSpPr>
          <p:cNvPr id="6" name="Oval 5">
            <a:extLst>
              <a:ext uri="{FF2B5EF4-FFF2-40B4-BE49-F238E27FC236}">
                <a16:creationId xmlns:a16="http://schemas.microsoft.com/office/drawing/2014/main" id="{1DDF30B3-D349-480D-A1F3-E3A7EB6E48A3}"/>
              </a:ext>
            </a:extLst>
          </p:cNvPr>
          <p:cNvSpPr/>
          <p:nvPr/>
        </p:nvSpPr>
        <p:spPr>
          <a:xfrm>
            <a:off x="10058405" y="2142309"/>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3976-638A-4264-8DC7-69D192D4783B}"/>
              </a:ext>
            </a:extLst>
          </p:cNvPr>
          <p:cNvSpPr txBox="1"/>
          <p:nvPr/>
        </p:nvSpPr>
        <p:spPr>
          <a:xfrm>
            <a:off x="9594673" y="1957643"/>
            <a:ext cx="561703" cy="369332"/>
          </a:xfrm>
          <a:prstGeom prst="rect">
            <a:avLst/>
          </a:prstGeom>
          <a:noFill/>
        </p:spPr>
        <p:txBody>
          <a:bodyPr wrap="square" rtlCol="0">
            <a:spAutoFit/>
          </a:bodyPr>
          <a:lstStyle/>
          <a:p>
            <a:r>
              <a:rPr lang="en-US" b="1">
                <a:solidFill>
                  <a:srgbClr val="FF0000"/>
                </a:solidFill>
              </a:rPr>
              <a:t>P5’</a:t>
            </a:r>
          </a:p>
        </p:txBody>
      </p:sp>
      <p:sp>
        <p:nvSpPr>
          <p:cNvPr id="15" name="Oval 14">
            <a:extLst>
              <a:ext uri="{FF2B5EF4-FFF2-40B4-BE49-F238E27FC236}">
                <a16:creationId xmlns:a16="http://schemas.microsoft.com/office/drawing/2014/main" id="{8F3C909F-EAEB-4F96-902F-4DE52BE3FCD9}"/>
              </a:ext>
            </a:extLst>
          </p:cNvPr>
          <p:cNvSpPr/>
          <p:nvPr/>
        </p:nvSpPr>
        <p:spPr>
          <a:xfrm>
            <a:off x="10195565" y="3209323"/>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9EC039-2FA5-416A-BC6F-32DBD5885BFC}"/>
              </a:ext>
            </a:extLst>
          </p:cNvPr>
          <p:cNvSpPr txBox="1"/>
          <p:nvPr/>
        </p:nvSpPr>
        <p:spPr>
          <a:xfrm>
            <a:off x="10156376" y="3346490"/>
            <a:ext cx="561703" cy="369332"/>
          </a:xfrm>
          <a:prstGeom prst="rect">
            <a:avLst/>
          </a:prstGeom>
          <a:noFill/>
        </p:spPr>
        <p:txBody>
          <a:bodyPr wrap="square" rtlCol="0">
            <a:spAutoFit/>
          </a:bodyPr>
          <a:lstStyle/>
          <a:p>
            <a:r>
              <a:rPr lang="en-US" b="1">
                <a:solidFill>
                  <a:srgbClr val="FF0000"/>
                </a:solidFill>
              </a:rPr>
              <a:t>P7’</a:t>
            </a:r>
          </a:p>
        </p:txBody>
      </p:sp>
      <p:sp>
        <p:nvSpPr>
          <p:cNvPr id="17" name="Oval 16">
            <a:extLst>
              <a:ext uri="{FF2B5EF4-FFF2-40B4-BE49-F238E27FC236}">
                <a16:creationId xmlns:a16="http://schemas.microsoft.com/office/drawing/2014/main" id="{507E03FD-7654-4428-840E-263213327418}"/>
              </a:ext>
            </a:extLst>
          </p:cNvPr>
          <p:cNvSpPr/>
          <p:nvPr/>
        </p:nvSpPr>
        <p:spPr>
          <a:xfrm>
            <a:off x="10482952" y="2951639"/>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4E823D2-62B7-4F14-BB40-8A381CC721BF}"/>
              </a:ext>
            </a:extLst>
          </p:cNvPr>
          <p:cNvSpPr txBox="1"/>
          <p:nvPr/>
        </p:nvSpPr>
        <p:spPr>
          <a:xfrm>
            <a:off x="10705021" y="2908575"/>
            <a:ext cx="561703" cy="369332"/>
          </a:xfrm>
          <a:prstGeom prst="rect">
            <a:avLst/>
          </a:prstGeom>
          <a:noFill/>
        </p:spPr>
        <p:txBody>
          <a:bodyPr wrap="square" rtlCol="0">
            <a:spAutoFit/>
          </a:bodyPr>
          <a:lstStyle/>
          <a:p>
            <a:r>
              <a:rPr lang="en-US" b="1">
                <a:solidFill>
                  <a:srgbClr val="FF0000"/>
                </a:solidFill>
              </a:rPr>
              <a:t>P8’</a:t>
            </a:r>
          </a:p>
        </p:txBody>
      </p:sp>
    </p:spTree>
    <p:extLst>
      <p:ext uri="{BB962C8B-B14F-4D97-AF65-F5344CB8AC3E}">
        <p14:creationId xmlns:p14="http://schemas.microsoft.com/office/powerpoint/2010/main" val="36909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2122184"/>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Nếu mã của P1 hoặc P2 đều = 0000 thì toàn bộ đoạn thẳng thuộc phần hiển thị.</a:t>
            </a:r>
          </a:p>
          <a:p>
            <a:pPr marL="800100" lvl="1"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If (P1.Mã OR P2.Mã == 0000) then“ cả đoạn thẳng thuộc cửa sổ hiển thị”</a:t>
            </a:r>
          </a:p>
          <a:p>
            <a:pPr algn="just">
              <a:lnSpc>
                <a:spcPct val="120000"/>
              </a:lnSpc>
              <a:spcBef>
                <a:spcPts val="600"/>
              </a:spcBef>
            </a:pPr>
            <a:r>
              <a:rPr lang="en-US" sz="2000">
                <a:solidFill>
                  <a:srgbClr val="000000"/>
                </a:solidFill>
                <a:latin typeface="TimesNewRomanPSMT"/>
                <a:sym typeface="Wingdings" panose="05000000000000000000" pitchFamily="2" charset="2"/>
              </a:rPr>
              <a:t></a:t>
            </a:r>
            <a:r>
              <a:rPr lang="en-US" sz="2000">
                <a:solidFill>
                  <a:srgbClr val="000000"/>
                </a:solidFill>
                <a:latin typeface="TimesNewRomanPSMT"/>
              </a:rPr>
              <a:t>Nếu mã của P1 và P2 có cùng một vị trí mà ở đó P1 và P2 =&gt; cùng phía</a:t>
            </a:r>
          </a:p>
          <a:p>
            <a:pPr marL="800100" lvl="1"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If (P1.Mã AND P2.Mã != 0000) then “ 2 điểm nằm về 1 phía của cửa sổ”</a:t>
            </a:r>
          </a:p>
        </p:txBody>
      </p:sp>
      <p:pic>
        <p:nvPicPr>
          <p:cNvPr id="5" name="Picture 4"/>
          <p:cNvPicPr>
            <a:picLocks noChangeAspect="1"/>
          </p:cNvPicPr>
          <p:nvPr/>
        </p:nvPicPr>
        <p:blipFill>
          <a:blip r:embed="rId2"/>
          <a:stretch>
            <a:fillRect/>
          </a:stretch>
        </p:blipFill>
        <p:spPr>
          <a:xfrm>
            <a:off x="7673974" y="3965865"/>
            <a:ext cx="3832225" cy="2318720"/>
          </a:xfrm>
          <a:prstGeom prst="rect">
            <a:avLst/>
          </a:prstGeom>
        </p:spPr>
      </p:pic>
      <p:sp>
        <p:nvSpPr>
          <p:cNvPr id="11" name="TextBox 10">
            <a:extLst>
              <a:ext uri="{FF2B5EF4-FFF2-40B4-BE49-F238E27FC236}">
                <a16:creationId xmlns:a16="http://schemas.microsoft.com/office/drawing/2014/main" id="{CABF686F-91C6-49D1-A69F-A2D1290E7E30}"/>
              </a:ext>
            </a:extLst>
          </p:cNvPr>
          <p:cNvSpPr txBox="1"/>
          <p:nvPr/>
        </p:nvSpPr>
        <p:spPr>
          <a:xfrm>
            <a:off x="1333033" y="3185751"/>
            <a:ext cx="6125857" cy="1968296"/>
          </a:xfrm>
          <a:prstGeom prst="rect">
            <a:avLst/>
          </a:prstGeom>
          <a:noFill/>
        </p:spPr>
        <p:txBody>
          <a:bodyPr wrap="square" lIns="0" tIns="0" rIns="0" bIns="0" rtlCol="0">
            <a:spAutoFit/>
          </a:bodyPr>
          <a:lstStyle/>
          <a:p>
            <a:pPr algn="just">
              <a:lnSpc>
                <a:spcPct val="120000"/>
              </a:lnSpc>
              <a:spcBef>
                <a:spcPts val="600"/>
              </a:spcBef>
            </a:pPr>
            <a:r>
              <a:rPr lang="en-US" sz="2000">
                <a:solidFill>
                  <a:srgbClr val="000000"/>
                </a:solidFill>
                <a:latin typeface="TimesNewRomanPSMT"/>
                <a:sym typeface="Wingdings" panose="05000000000000000000" pitchFamily="2" charset="2"/>
              </a:rPr>
              <a:t> </a:t>
            </a:r>
            <a:r>
              <a:rPr lang="en-US" sz="2000">
                <a:solidFill>
                  <a:srgbClr val="000000"/>
                </a:solidFill>
                <a:latin typeface="TimesNewRomanPSMT"/>
              </a:rPr>
              <a:t>Xét giao điểm:</a:t>
            </a: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Tìm giao điểm của đường thẳng với cửa sổ, </a:t>
            </a:r>
            <a:r>
              <a:rPr lang="en-US" sz="2000">
                <a:solidFill>
                  <a:srgbClr val="000000"/>
                </a:solidFill>
                <a:latin typeface="TimesNewRomanPSMT"/>
              </a:rPr>
              <a:t>(</a:t>
            </a:r>
            <a:r>
              <a:rPr lang="vi-VN" sz="2000">
                <a:solidFill>
                  <a:srgbClr val="000000"/>
                </a:solidFill>
                <a:latin typeface="TimesNewRomanPSMT"/>
              </a:rPr>
              <a:t>với phần mở rộng của đường</a:t>
            </a:r>
            <a:r>
              <a:rPr lang="en-US" sz="2000">
                <a:solidFill>
                  <a:srgbClr val="000000"/>
                </a:solidFill>
                <a:latin typeface="TimesNewRomanPSMT"/>
              </a:rPr>
              <a:t> </a:t>
            </a:r>
            <a:r>
              <a:rPr lang="vi-VN" sz="2000">
                <a:solidFill>
                  <a:srgbClr val="000000"/>
                </a:solidFill>
                <a:latin typeface="TimesNewRomanPSMT"/>
              </a:rPr>
              <a:t>biên</a:t>
            </a:r>
            <a:r>
              <a:rPr lang="en-US" sz="2000">
                <a:solidFill>
                  <a:srgbClr val="000000"/>
                </a:solidFill>
                <a:latin typeface="TimesNewRomanPSMT"/>
              </a:rPr>
              <a:t>)</a:t>
            </a:r>
            <a:r>
              <a:rPr lang="vi-VN" sz="2000">
                <a:solidFill>
                  <a:srgbClr val="000000"/>
                </a:solidFill>
                <a:latin typeface="TimesNewRomanPSMT"/>
              </a:rPr>
              <a:t>.</a:t>
            </a:r>
            <a:endParaRPr lang="en-US" sz="20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Chú ý: các đường biên mà điểm cuối được chọn sẽ “đẩy ngang qua” nhằm thay đổi mã</a:t>
            </a:r>
            <a:r>
              <a:rPr lang="en-US" sz="2000">
                <a:solidFill>
                  <a:srgbClr val="000000"/>
                </a:solidFill>
                <a:latin typeface="TimesNewRomanPSMT"/>
              </a:rPr>
              <a:t> </a:t>
            </a:r>
            <a:r>
              <a:rPr lang="vi-VN" sz="2000">
                <a:solidFill>
                  <a:srgbClr val="000000"/>
                </a:solidFill>
                <a:latin typeface="TimesNewRomanPSMT"/>
              </a:rPr>
              <a:t>“1”</a:t>
            </a:r>
            <a:r>
              <a:rPr lang="en-US" sz="2000">
                <a:solidFill>
                  <a:srgbClr val="000000"/>
                </a:solidFill>
                <a:latin typeface="TimesNewRomanPSMT"/>
              </a:rPr>
              <a:t> </a:t>
            </a:r>
            <a:r>
              <a:rPr lang="vi-VN" sz="2000">
                <a:solidFill>
                  <a:srgbClr val="000000"/>
                </a:solidFill>
                <a:latin typeface="TimesNewRomanPSMT"/>
              </a:rPr>
              <a:t>thành “0”</a:t>
            </a:r>
            <a:endParaRPr lang="en-US" sz="2000">
              <a:solidFill>
                <a:srgbClr val="FF0000"/>
              </a:solidFill>
              <a:latin typeface="TimesNewRomanPSMT"/>
            </a:endParaRPr>
          </a:p>
        </p:txBody>
      </p:sp>
    </p:spTree>
    <p:extLst>
      <p:ext uri="{BB962C8B-B14F-4D97-AF65-F5344CB8AC3E}">
        <p14:creationId xmlns:p14="http://schemas.microsoft.com/office/powerpoint/2010/main" val="234583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42766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000000"/>
                </a:solidFill>
                <a:latin typeface="TimesNewRomanPSMT"/>
              </a:rPr>
              <a:t>Nếu:</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1 là 1: cắt y=y</a:t>
            </a:r>
            <a:r>
              <a:rPr lang="en-US" sz="110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2 là 1: cắt y= y</a:t>
            </a:r>
            <a:r>
              <a:rPr lang="en-US" sz="1100">
                <a:solidFill>
                  <a:srgbClr val="000000"/>
                </a:solidFill>
                <a:latin typeface="TimesNewRomanPSMT"/>
              </a:rPr>
              <a:t>min</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3 là 1: cắt x=x</a:t>
            </a:r>
            <a:r>
              <a:rPr lang="en-US" sz="110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4 là 1: cắt x=x</a:t>
            </a:r>
            <a:r>
              <a:rPr lang="en-US" sz="1100">
                <a:solidFill>
                  <a:srgbClr val="000000"/>
                </a:solidFill>
                <a:latin typeface="TimesNewRomanPSMT"/>
              </a:rPr>
              <a:t>min</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Nhìn trên hình ta có: gọi điểm cuối của đoạn (x</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a:t>
            </a:r>
            <a:r>
              <a:rPr lang="en-US" sz="2000">
                <a:solidFill>
                  <a:srgbClr val="000000"/>
                </a:solidFill>
                <a:latin typeface="TimesNewRomanPSMT"/>
              </a:rPr>
              <a:t>.</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Nếu C được chọn thì đường y=y</a:t>
            </a:r>
            <a:r>
              <a:rPr lang="vi-VN" sz="1100">
                <a:solidFill>
                  <a:srgbClr val="000000"/>
                </a:solidFill>
                <a:latin typeface="TimesNewRomanPSMT"/>
              </a:rPr>
              <a:t>min </a:t>
            </a:r>
            <a:r>
              <a:rPr lang="vi-VN" sz="2000">
                <a:solidFill>
                  <a:srgbClr val="000000"/>
                </a:solidFill>
                <a:latin typeface="TimesNewRomanPSMT"/>
              </a:rPr>
              <a:t>chọn để tính phần cắt nhau (bít 2 = 1)</a:t>
            </a:r>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Nếu D được chọn thì y=y</a:t>
            </a:r>
            <a:r>
              <a:rPr lang="vi-VN" sz="1100">
                <a:solidFill>
                  <a:srgbClr val="000000"/>
                </a:solidFill>
                <a:latin typeface="TimesNewRomanPSMT"/>
              </a:rPr>
              <a:t>max </a:t>
            </a:r>
            <a:r>
              <a:rPr lang="vi-VN" sz="2000">
                <a:solidFill>
                  <a:srgbClr val="000000"/>
                </a:solidFill>
                <a:latin typeface="TimesNewRomanPSMT"/>
              </a:rPr>
              <a:t>hoặc x=x</a:t>
            </a:r>
            <a:r>
              <a:rPr lang="vi-VN" sz="1100">
                <a:solidFill>
                  <a:srgbClr val="000000"/>
                </a:solidFill>
                <a:latin typeface="TimesNewRomanPSMT"/>
              </a:rPr>
              <a:t>max </a:t>
            </a:r>
            <a:r>
              <a:rPr lang="vi-VN" sz="2000">
                <a:solidFill>
                  <a:srgbClr val="000000"/>
                </a:solidFill>
                <a:latin typeface="TimesNewRomanPSMT"/>
              </a:rPr>
              <a:t>(bít 1 và bít 3 =1)</a:t>
            </a:r>
            <a:br>
              <a:rPr lang="vi-VN" sz="2000">
                <a:solidFill>
                  <a:srgbClr val="000000"/>
                </a:solidFill>
                <a:latin typeface="TimesNewRomanPSMT"/>
              </a:rPr>
            </a:br>
            <a:endParaRPr lang="en-US" sz="2000">
              <a:solidFill>
                <a:srgbClr val="FF0000"/>
              </a:solidFill>
              <a:latin typeface="TimesNewRomanPSMT"/>
            </a:endParaRPr>
          </a:p>
        </p:txBody>
      </p:sp>
      <p:pic>
        <p:nvPicPr>
          <p:cNvPr id="9" name="Picture 8"/>
          <p:cNvPicPr>
            <a:picLocks noChangeAspect="1"/>
          </p:cNvPicPr>
          <p:nvPr/>
        </p:nvPicPr>
        <p:blipFill>
          <a:blip r:embed="rId2"/>
          <a:stretch>
            <a:fillRect/>
          </a:stretch>
        </p:blipFill>
        <p:spPr>
          <a:xfrm>
            <a:off x="6895872" y="1110280"/>
            <a:ext cx="3832225" cy="2318720"/>
          </a:xfrm>
          <a:prstGeom prst="rect">
            <a:avLst/>
          </a:prstGeom>
        </p:spPr>
      </p:pic>
    </p:spTree>
    <p:extLst>
      <p:ext uri="{BB962C8B-B14F-4D97-AF65-F5344CB8AC3E}">
        <p14:creationId xmlns:p14="http://schemas.microsoft.com/office/powerpoint/2010/main" val="232307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55322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Tìm điểm cắt (x,y) của (x</a:t>
                </a:r>
                <a:r>
                  <a:rPr lang="en-US" sz="2000" baseline="-25000">
                    <a:solidFill>
                      <a:srgbClr val="FF0000"/>
                    </a:solidFill>
                    <a:latin typeface="TimesNewRomanPSMT"/>
                  </a:rPr>
                  <a:t>1</a:t>
                </a:r>
                <a:r>
                  <a:rPr lang="en-US" sz="2000">
                    <a:solidFill>
                      <a:srgbClr val="FF0000"/>
                    </a:solidFill>
                    <a:latin typeface="TimesNewRomanPSMT"/>
                  </a:rPr>
                  <a:t>,y</a:t>
                </a:r>
                <a:r>
                  <a:rPr lang="en-US" sz="2000" baseline="-25000">
                    <a:solidFill>
                      <a:srgbClr val="FF0000"/>
                    </a:solidFill>
                    <a:latin typeface="TimesNewRomanPSMT"/>
                  </a:rPr>
                  <a:t>1</a:t>
                </a:r>
                <a:r>
                  <a:rPr lang="en-US" sz="2000">
                    <a:solidFill>
                      <a:srgbClr val="FF0000"/>
                    </a:solidFill>
                    <a:latin typeface="TimesNewRomanPSMT"/>
                  </a:rPr>
                  <a:t>) (x</a:t>
                </a:r>
                <a:r>
                  <a:rPr lang="en-US" sz="2000" baseline="-25000">
                    <a:solidFill>
                      <a:srgbClr val="FF0000"/>
                    </a:solidFill>
                    <a:latin typeface="TimesNewRomanPSMT"/>
                  </a:rPr>
                  <a:t>2</a:t>
                </a:r>
                <a:r>
                  <a:rPr lang="en-US" sz="2000">
                    <a:solidFill>
                      <a:srgbClr val="FF0000"/>
                    </a:solidFill>
                    <a:latin typeface="TimesNewRomanPSMT"/>
                  </a:rPr>
                  <a:t>,y</a:t>
                </a:r>
                <a:r>
                  <a:rPr lang="en-US" sz="2000" baseline="-25000">
                    <a:solidFill>
                      <a:srgbClr val="FF0000"/>
                    </a:solidFill>
                    <a:latin typeface="TimesNewRomanPSMT"/>
                  </a:rPr>
                  <a:t>2</a:t>
                </a:r>
                <a:r>
                  <a:rPr lang="en-US" sz="2000">
                    <a:solidFill>
                      <a:srgbClr val="FF0000"/>
                    </a:solidFill>
                    <a:latin typeface="TimesNewRomanPSMT"/>
                  </a:rPr>
                  <a:t>)</a:t>
                </a:r>
              </a:p>
              <a:p>
                <a:pPr marL="342900" indent="-342900" algn="just">
                  <a:lnSpc>
                    <a:spcPct val="120000"/>
                  </a:lnSpc>
                  <a:spcBef>
                    <a:spcPts val="600"/>
                  </a:spcBef>
                  <a:buFont typeface="Wingdings" panose="05000000000000000000" pitchFamily="2" charset="2"/>
                  <a:buChar char="Ø"/>
                </a:pPr>
                <a:r>
                  <a:rPr lang="en-US" sz="2000">
                    <a:latin typeface="TimesNewRomanPSMT"/>
                  </a:rPr>
                  <a:t>Ta có:</a:t>
                </a:r>
              </a:p>
              <a:p>
                <a:pPr lvl="1" algn="just">
                  <a:lnSpc>
                    <a:spcPct val="120000"/>
                  </a:lnSpc>
                  <a:spcBef>
                    <a:spcPts val="600"/>
                  </a:spcBef>
                </a:pP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den>
                    </m:f>
                  </m:oMath>
                </a14:m>
                <a:r>
                  <a:rPr lang="en-US" sz="2000">
                    <a:latin typeface="TimesNewRomanPSMT"/>
                  </a:rPr>
                  <a:t>	hay </a:t>
                </a:r>
                <a14:m>
                  <m:oMath xmlns:m="http://schemas.openxmlformats.org/officeDocument/2006/math">
                    <m:r>
                      <m:rPr>
                        <m:sty m:val="p"/>
                      </m:rPr>
                      <a:rPr lang="en-US" sz="2000">
                        <a:latin typeface="Cambria Math" panose="02040503050406030204" pitchFamily="18" charset="0"/>
                      </a:rPr>
                      <m:t>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y</m:t>
                    </m:r>
                    <m:r>
                      <a:rPr lang="en-US" sz="2000" b="0" i="0" baseline="-25000" smtClean="0">
                        <a:latin typeface="Cambria Math" panose="02040503050406030204" pitchFamily="18" charset="0"/>
                      </a:rPr>
                      <m:t>1</m:t>
                    </m:r>
                    <m:r>
                      <a:rPr lang="en-US" sz="2000" b="0" i="0" smtClean="0">
                        <a:latin typeface="Cambria Math" panose="02040503050406030204" pitchFamily="18" charset="0"/>
                      </a:rPr>
                      <m:t>=</m:t>
                    </m:r>
                    <m:r>
                      <a:rPr lang="en-US" sz="2000" i="1">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e>
                    </m:d>
                  </m:oMath>
                </a14:m>
                <a:endParaRPr lang="en-US" sz="2000">
                  <a:latin typeface="TimesNewRomanPSMT"/>
                </a:endParaRPr>
              </a:p>
              <a:p>
                <a:pPr marL="342900" indent="-342900" algn="just">
                  <a:lnSpc>
                    <a:spcPct val="120000"/>
                  </a:lnSpc>
                  <a:spcBef>
                    <a:spcPts val="600"/>
                  </a:spcBef>
                  <a:buFont typeface="Wingdings" panose="05000000000000000000" pitchFamily="2" charset="2"/>
                  <a:buChar char="Ø"/>
                </a:pPr>
                <a:r>
                  <a:rPr lang="en-US" sz="2000">
                    <a:latin typeface="TimesNewRomanPSMT"/>
                  </a:rPr>
                  <a:t>Nếu y nằm trên đ</a:t>
                </a:r>
                <a:r>
                  <a:rPr lang="vi-VN" sz="2000">
                    <a:latin typeface="TimesNewRomanPSMT"/>
                  </a:rPr>
                  <a:t>ư</a:t>
                </a:r>
                <a:r>
                  <a:rPr lang="en-US" sz="2000">
                    <a:latin typeface="TimesNewRomanPSMT"/>
                  </a:rPr>
                  <a:t>ờng thẳng đứng: </a:t>
                </a:r>
                <a14:m>
                  <m:oMath xmlns:m="http://schemas.openxmlformats.org/officeDocument/2006/math">
                    <m:d>
                      <m:dPr>
                        <m:begChr m:val="["/>
                        <m:endChr m:val=""/>
                        <m:ctrlPr>
                          <a:rPr lang="en-US" sz="200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𝑥𝑚𝑖𝑛</m:t>
                            </m:r>
                          </m:e>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𝑥𝑚𝑎𝑥</m:t>
                            </m:r>
                          </m:e>
                        </m:eqArr>
                      </m:e>
                    </m:d>
                  </m:oMath>
                </a14:m>
                <a:r>
                  <a:rPr lang="en-US" sz="2000">
                    <a:latin typeface="TimesNewRomanPSMT"/>
                  </a:rPr>
                  <a:t> </a:t>
                </a:r>
              </a:p>
              <a:p>
                <a:pPr marL="342900" indent="-342900" algn="just">
                  <a:lnSpc>
                    <a:spcPct val="120000"/>
                  </a:lnSpc>
                  <a:spcBef>
                    <a:spcPts val="600"/>
                  </a:spcBef>
                  <a:buFont typeface="Wingdings" panose="05000000000000000000" pitchFamily="2" charset="2"/>
                  <a:buChar char="Ø"/>
                </a:pPr>
                <a:r>
                  <a:rPr lang="en-US" sz="2000">
                    <a:latin typeface="TimesNewRomanPSMT"/>
                  </a:rPr>
                  <a:t>Nếu x nằm trên đ</a:t>
                </a:r>
                <a:r>
                  <a:rPr lang="vi-VN" sz="2000">
                    <a:latin typeface="TimesNewRomanPSMT"/>
                  </a:rPr>
                  <a:t>ư</a:t>
                </a:r>
                <a:r>
                  <a:rPr lang="en-US" sz="2000">
                    <a:latin typeface="TimesNewRomanPSMT"/>
                  </a:rPr>
                  <a:t>ờng thẳng nằm ngang: </a:t>
                </a:r>
              </a:p>
              <a:p>
                <a:pPr lvl="1" algn="just">
                  <a:lnSpc>
                    <a:spcPct val="120000"/>
                  </a:lnSpc>
                  <a:spcBef>
                    <a:spcPts val="600"/>
                  </a:spcBef>
                </a:pPr>
                <a:r>
                  <a:rPr lang="en-US" sz="2000">
                    <a:latin typeface="TimesNewRomanPSMT"/>
                  </a:rPr>
                  <a:t>Từ ph</a:t>
                </a:r>
                <a:r>
                  <a:rPr lang="vi-VN" sz="2000">
                    <a:latin typeface="TimesNewRomanPSMT"/>
                  </a:rPr>
                  <a:t>ư</a:t>
                </a:r>
                <a:r>
                  <a:rPr lang="en-US" sz="2000">
                    <a:latin typeface="TimesNewRomanPSMT"/>
                  </a:rPr>
                  <a:t>ơng trình: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1</m:t>
                        </m:r>
                        <m:r>
                          <a:rPr lang="en-US" sz="2000" i="1">
                            <a:latin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𝑚</m:t>
                        </m:r>
                      </m:den>
                    </m:f>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h𝑎𝑦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oMath>
                </a14:m>
                <a:endParaRPr lang="en-US" sz="2000">
                  <a:latin typeface="TimesNewRomanPSMT"/>
                </a:endParaRPr>
              </a:p>
              <a:p>
                <a:pPr lvl="1" algn="just">
                  <a:lnSpc>
                    <a:spcPct val="120000"/>
                  </a:lnSpc>
                  <a:spcBef>
                    <a:spcPts val="600"/>
                  </a:spcBef>
                </a:pPr>
                <a:r>
                  <a:rPr lang="en-US" sz="2000">
                    <a:latin typeface="TimesNewRomanPSMT"/>
                  </a:rPr>
                  <a:t>và</a:t>
                </a:r>
                <a:r>
                  <a:rPr lang="en-US" sz="2000"/>
                  <a:t> </a:t>
                </a:r>
                <a14:m>
                  <m:oMath xmlns:m="http://schemas.openxmlformats.org/officeDocument/2006/math">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baseline="-25000">
                                <a:latin typeface="Cambria Math" panose="02040503050406030204" pitchFamily="18" charset="0"/>
                              </a:rPr>
                              <m:t>𝑚𝑖𝑛</m:t>
                            </m:r>
                          </m:e>
                          <m:e>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baseline="-25000">
                                <a:latin typeface="Cambria Math" panose="02040503050406030204" pitchFamily="18" charset="0"/>
                              </a:rPr>
                              <m:t>𝑚𝑎𝑥</m:t>
                            </m:r>
                          </m:e>
                        </m:eqArr>
                      </m:e>
                    </m:d>
                  </m:oMath>
                </a14:m>
                <a:endParaRPr lang="en-US" sz="2000">
                  <a:latin typeface="TimesNewRomanPSMT"/>
                </a:endParaRPr>
              </a:p>
              <a:p>
                <a:pPr marL="342900" indent="-342900" algn="just">
                  <a:lnSpc>
                    <a:spcPct val="120000"/>
                  </a:lnSpc>
                  <a:spcBef>
                    <a:spcPts val="600"/>
                  </a:spcBef>
                  <a:buFont typeface="Wingdings" panose="05000000000000000000" pitchFamily="2" charset="2"/>
                  <a:buChar char="Ø"/>
                </a:pPr>
                <a:endParaRPr lang="en-US" sz="2000">
                  <a:latin typeface="TimesNewRomanPSMT"/>
                </a:endParaRPr>
              </a:p>
              <a:p>
                <a:pPr marL="342900" indent="-342900" algn="just">
                  <a:lnSpc>
                    <a:spcPct val="120000"/>
                  </a:lnSpc>
                  <a:spcBef>
                    <a:spcPts val="600"/>
                  </a:spcBef>
                  <a:buFont typeface="Wingdings" panose="05000000000000000000" pitchFamily="2" charset="2"/>
                  <a:buChar char="Ø"/>
                </a:pPr>
                <a:endParaRPr lang="en-US" sz="2000">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275129" cy="5532220"/>
              </a:xfrm>
              <a:prstGeom prst="rect">
                <a:avLst/>
              </a:prstGeom>
              <a:blipFill>
                <a:blip r:embed="rId2"/>
                <a:stretch>
                  <a:fillRect l="-1543" t="-88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DBE9C3-00D8-4359-AC10-E5EE40F62833}"/>
              </a:ext>
            </a:extLst>
          </p:cNvPr>
          <p:cNvPicPr>
            <a:picLocks noChangeAspect="1"/>
          </p:cNvPicPr>
          <p:nvPr/>
        </p:nvPicPr>
        <p:blipFill rotWithShape="1">
          <a:blip r:embed="rId3"/>
          <a:srcRect l="57639"/>
          <a:stretch/>
        </p:blipFill>
        <p:spPr>
          <a:xfrm>
            <a:off x="9395686" y="957892"/>
            <a:ext cx="1987731" cy="1796317"/>
          </a:xfrm>
          <a:prstGeom prst="rect">
            <a:avLst/>
          </a:prstGeom>
        </p:spPr>
      </p:pic>
      <p:pic>
        <p:nvPicPr>
          <p:cNvPr id="8" name="Picture 7">
            <a:extLst>
              <a:ext uri="{FF2B5EF4-FFF2-40B4-BE49-F238E27FC236}">
                <a16:creationId xmlns:a16="http://schemas.microsoft.com/office/drawing/2014/main" id="{06BC849D-1238-4F26-8819-C0102F074FC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60640" y="2788045"/>
            <a:ext cx="1393160" cy="1326536"/>
          </a:xfrm>
          <a:prstGeom prst="rect">
            <a:avLst/>
          </a:prstGeom>
        </p:spPr>
      </p:pic>
      <p:pic>
        <p:nvPicPr>
          <p:cNvPr id="9" name="Picture 8">
            <a:extLst>
              <a:ext uri="{FF2B5EF4-FFF2-40B4-BE49-F238E27FC236}">
                <a16:creationId xmlns:a16="http://schemas.microsoft.com/office/drawing/2014/main" id="{00E6654F-B2ED-478E-ADAA-219E4A598D33}"/>
              </a:ext>
            </a:extLst>
          </p:cNvPr>
          <p:cNvPicPr>
            <a:picLocks noChangeAspect="1"/>
          </p:cNvPicPr>
          <p:nvPr/>
        </p:nvPicPr>
        <p:blipFill>
          <a:blip r:embed="rId5"/>
          <a:stretch>
            <a:fillRect/>
          </a:stretch>
        </p:blipFill>
        <p:spPr>
          <a:xfrm>
            <a:off x="9982200" y="4328369"/>
            <a:ext cx="1658115" cy="1234443"/>
          </a:xfrm>
          <a:prstGeom prst="rect">
            <a:avLst/>
          </a:prstGeom>
        </p:spPr>
      </p:pic>
    </p:spTree>
    <p:extLst>
      <p:ext uri="{BB962C8B-B14F-4D97-AF65-F5344CB8AC3E}">
        <p14:creationId xmlns:p14="http://schemas.microsoft.com/office/powerpoint/2010/main" val="3612205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3183CD-BF2C-4196-9A9B-349CF7CFD3B3}"/>
              </a:ext>
            </a:extLst>
          </p:cNvPr>
          <p:cNvPicPr>
            <a:picLocks noChangeAspect="1"/>
          </p:cNvPicPr>
          <p:nvPr/>
        </p:nvPicPr>
        <p:blipFill>
          <a:blip r:embed="rId2"/>
          <a:stretch>
            <a:fillRect/>
          </a:stretch>
        </p:blipFill>
        <p:spPr>
          <a:xfrm>
            <a:off x="8799571" y="1806635"/>
            <a:ext cx="2990094" cy="1917196"/>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5877058"/>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nSpc>
                    <a:spcPct val="120000"/>
                  </a:lnSpc>
                  <a:spcBef>
                    <a:spcPts val="600"/>
                  </a:spcBef>
                  <a:buFont typeface="Wingdings" panose="05000000000000000000" pitchFamily="2" charset="2"/>
                  <a:buChar char="Ø"/>
                </a:pPr>
                <a:r>
                  <a:rPr lang="vi-VN" sz="2000">
                    <a:solidFill>
                      <a:srgbClr val="FF0000"/>
                    </a:solidFill>
                    <a:latin typeface="TimesNewRomanPSMT"/>
                  </a:rPr>
                  <a:t>Ví dụ: Cho cửa sổ cắt tỉa hình chữ nhật có </a:t>
                </a:r>
                <a:r>
                  <a:rPr lang="en-US" sz="2000">
                    <a:solidFill>
                      <a:srgbClr val="FF0000"/>
                    </a:solidFill>
                    <a:latin typeface="TimesNewRomanPSMT"/>
                  </a:rPr>
                  <a:t>tạo độ A(50,10); B(80,10); C(80,40); D(50,40). </a:t>
                </a:r>
                <a:r>
                  <a:rPr lang="vi-VN" sz="2000">
                    <a:solidFill>
                      <a:srgbClr val="FF0000"/>
                    </a:solidFill>
                    <a:latin typeface="TimesNewRomanPSMT"/>
                  </a:rPr>
                  <a:t>Hãy tìm mã vùng dành cho các điểm cuối </a:t>
                </a:r>
                <a:r>
                  <a:rPr lang="en-US" sz="2000">
                    <a:solidFill>
                      <a:srgbClr val="FF0000"/>
                    </a:solidFill>
                    <a:latin typeface="TimesNewRomanPSMT"/>
                  </a:rPr>
                  <a:t>của</a:t>
                </a:r>
                <a:r>
                  <a:rPr lang="vi-VN" sz="2000">
                    <a:solidFill>
                      <a:srgbClr val="FF0000"/>
                    </a:solidFill>
                    <a:latin typeface="TimesNewRomanPSMT"/>
                  </a:rPr>
                  <a:t> đoạn </a:t>
                </a:r>
                <a:r>
                  <a:rPr lang="en-US" sz="2000">
                    <a:solidFill>
                      <a:srgbClr val="FF0000"/>
                    </a:solidFill>
                    <a:latin typeface="TimesNewRomanPSMT"/>
                  </a:rPr>
                  <a:t>thẳng </a:t>
                </a:r>
                <a:r>
                  <a:rPr lang="vi-VN" sz="2000">
                    <a:solidFill>
                      <a:srgbClr val="FF0000"/>
                    </a:solidFill>
                    <a:latin typeface="TimesNewRomanPSMT"/>
                  </a:rPr>
                  <a:t>có </a:t>
                </a:r>
                <a:r>
                  <a:rPr lang="en-US" sz="2000">
                    <a:solidFill>
                      <a:srgbClr val="FF0000"/>
                    </a:solidFill>
                    <a:latin typeface="TimesNewRomanPSMT"/>
                  </a:rPr>
                  <a:t>P1</a:t>
                </a:r>
                <a:r>
                  <a:rPr lang="vi-VN" sz="2000">
                    <a:solidFill>
                      <a:srgbClr val="FF0000"/>
                    </a:solidFill>
                    <a:latin typeface="TimesNewRomanPSMT"/>
                  </a:rPr>
                  <a:t>(</a:t>
                </a:r>
                <a:r>
                  <a:rPr lang="en-US" sz="2000">
                    <a:solidFill>
                      <a:srgbClr val="FF0000"/>
                    </a:solidFill>
                    <a:latin typeface="TimesNewRomanPSMT"/>
                  </a:rPr>
                  <a:t>40</a:t>
                </a:r>
                <a:r>
                  <a:rPr lang="vi-VN" sz="2000">
                    <a:solidFill>
                      <a:srgbClr val="FF0000"/>
                    </a:solidFill>
                    <a:latin typeface="TimesNewRomanPSMT"/>
                  </a:rPr>
                  <a:t>,</a:t>
                </a:r>
                <a:r>
                  <a:rPr lang="en-US" sz="2000">
                    <a:solidFill>
                      <a:srgbClr val="FF0000"/>
                    </a:solidFill>
                    <a:latin typeface="TimesNewRomanPSMT"/>
                  </a:rPr>
                  <a:t>15</a:t>
                </a:r>
                <a:r>
                  <a:rPr lang="vi-VN" sz="2000">
                    <a:solidFill>
                      <a:srgbClr val="FF0000"/>
                    </a:solidFill>
                    <a:latin typeface="TimesNewRomanPSMT"/>
                  </a:rPr>
                  <a:t>), </a:t>
                </a:r>
                <a:r>
                  <a:rPr lang="en-US" sz="2000">
                    <a:solidFill>
                      <a:srgbClr val="FF0000"/>
                    </a:solidFill>
                    <a:latin typeface="TimesNewRomanPSMT"/>
                  </a:rPr>
                  <a:t>P2</a:t>
                </a:r>
                <a:r>
                  <a:rPr lang="vi-VN" sz="2000">
                    <a:solidFill>
                      <a:srgbClr val="FF0000"/>
                    </a:solidFill>
                    <a:latin typeface="TimesNewRomanPSMT"/>
                  </a:rPr>
                  <a:t>(</a:t>
                </a:r>
                <a:r>
                  <a:rPr lang="en-US" sz="2000">
                    <a:solidFill>
                      <a:srgbClr val="FF0000"/>
                    </a:solidFill>
                    <a:latin typeface="TimesNewRomanPSMT"/>
                  </a:rPr>
                  <a:t>75</a:t>
                </a:r>
                <a:r>
                  <a:rPr lang="vi-VN" sz="2000">
                    <a:solidFill>
                      <a:srgbClr val="FF0000"/>
                    </a:solidFill>
                    <a:latin typeface="TimesNewRomanPSMT"/>
                  </a:rPr>
                  <a:t>,</a:t>
                </a:r>
                <a:r>
                  <a:rPr lang="en-US" sz="2000">
                    <a:solidFill>
                      <a:srgbClr val="FF0000"/>
                    </a:solidFill>
                    <a:latin typeface="TimesNewRomanPSMT"/>
                  </a:rPr>
                  <a:t>15</a:t>
                </a:r>
                <a:r>
                  <a:rPr lang="vi-VN" sz="2000">
                    <a:solidFill>
                      <a:srgbClr val="FF0000"/>
                    </a:solidFill>
                    <a:latin typeface="TimesNewRomanPSMT"/>
                  </a:rPr>
                  <a:t>)</a:t>
                </a:r>
                <a:endParaRPr lang="en-US" sz="2000">
                  <a:solidFill>
                    <a:srgbClr val="FF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Ta có: </a:t>
                </a:r>
                <a14:m>
                  <m:oMath xmlns:m="http://schemas.openxmlformats.org/officeDocument/2006/math">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oMath>
                </a14:m>
                <a:r>
                  <a:rPr lang="en-US" sz="2000">
                    <a:solidFill>
                      <a:srgbClr val="000000"/>
                    </a:solidFill>
                    <a:latin typeface="TimesNewRomanPSMT"/>
                  </a:rPr>
                  <a:t> và </a:t>
                </a:r>
                <a14:m>
                  <m:oMath xmlns:m="http://schemas.openxmlformats.org/officeDocument/2006/math">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oMath>
                </a14:m>
                <a:endParaRPr lang="en-US" sz="2000">
                  <a:solidFill>
                    <a:srgbClr val="000000"/>
                  </a:solidFill>
                  <a:latin typeface="TimesNewRomanPSMT"/>
                </a:endParaRPr>
              </a:p>
              <a:p>
                <a:pPr>
                  <a:lnSpc>
                    <a:spcPct val="120000"/>
                  </a:lnSpc>
                  <a:spcBef>
                    <a:spcPts val="600"/>
                  </a:spcBef>
                </a:pPr>
                <a:r>
                  <a:rPr lang="en-US" sz="2000">
                    <a:solidFill>
                      <a:srgbClr val="000000"/>
                    </a:solidFill>
                    <a:latin typeface="TimesNewRomanPSMT"/>
                  </a:rPr>
                  <a:t>	x</a:t>
                </a:r>
                <a:r>
                  <a:rPr lang="en-US" sz="2000" baseline="-25000">
                    <a:solidFill>
                      <a:srgbClr val="000000"/>
                    </a:solidFill>
                    <a:latin typeface="TimesNewRomanPSMT"/>
                  </a:rPr>
                  <a:t>wmin</a:t>
                </a:r>
                <a:r>
                  <a:rPr lang="en-US" sz="2000">
                    <a:solidFill>
                      <a:srgbClr val="000000"/>
                    </a:solidFill>
                    <a:latin typeface="TimesNewRomanPSMT"/>
                  </a:rPr>
                  <a:t>=50; x</a:t>
                </a:r>
                <a:r>
                  <a:rPr lang="en-US" sz="2000" baseline="-25000">
                    <a:solidFill>
                      <a:srgbClr val="000000"/>
                    </a:solidFill>
                    <a:latin typeface="TimesNewRomanPSMT"/>
                  </a:rPr>
                  <a:t>wmax</a:t>
                </a:r>
                <a:r>
                  <a:rPr lang="en-US" sz="2000">
                    <a:solidFill>
                      <a:srgbClr val="000000"/>
                    </a:solidFill>
                    <a:latin typeface="TimesNewRomanPSMT"/>
                  </a:rPr>
                  <a:t>=80; y</a:t>
                </a:r>
                <a:r>
                  <a:rPr lang="en-US" sz="2000" baseline="-25000">
                    <a:solidFill>
                      <a:srgbClr val="000000"/>
                    </a:solidFill>
                    <a:latin typeface="TimesNewRomanPSMT"/>
                  </a:rPr>
                  <a:t>wmin</a:t>
                </a:r>
                <a:r>
                  <a:rPr lang="en-US" sz="2000">
                    <a:solidFill>
                      <a:srgbClr val="000000"/>
                    </a:solidFill>
                    <a:latin typeface="TimesNewRomanPSMT"/>
                  </a:rPr>
                  <a:t>=10; y</a:t>
                </a:r>
                <a:r>
                  <a:rPr lang="en-US" sz="2000" baseline="-25000">
                    <a:solidFill>
                      <a:srgbClr val="000000"/>
                    </a:solidFill>
                    <a:latin typeface="TimesNewRomanPSMT"/>
                  </a:rPr>
                  <a:t>wmax</a:t>
                </a:r>
                <a:r>
                  <a:rPr lang="en-US" sz="2000">
                    <a:solidFill>
                      <a:srgbClr val="000000"/>
                    </a:solidFill>
                    <a:latin typeface="TimesNewRomanPSMT"/>
                  </a:rPr>
                  <a:t>=40;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b="0" i="1" baseline="-25000" smtClean="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𝑥</m:t>
                        </m:r>
                        <m:r>
                          <a:rPr lang="en-US" sz="2000" b="0" i="1" baseline="-25000" smtClean="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1</m:t>
                        </m:r>
                        <m:r>
                          <a:rPr lang="en-US" sz="2000" i="1">
                            <a:latin typeface="Cambria Math" panose="02040503050406030204" pitchFamily="18" charset="0"/>
                          </a:rPr>
                          <m:t>)</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6</m:t>
                        </m:r>
                      </m:num>
                      <m:den>
                        <m:r>
                          <a:rPr lang="en-US" sz="2000" b="0" i="1" smtClean="0">
                            <a:latin typeface="Cambria Math" panose="02040503050406030204" pitchFamily="18" charset="0"/>
                          </a:rPr>
                          <m:t>7</m:t>
                        </m:r>
                      </m:den>
                    </m:f>
                  </m:oMath>
                </a14:m>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Bit code (ABR</a:t>
                </a:r>
                <a:r>
                  <a:rPr lang="en-US" sz="2000">
                    <a:solidFill>
                      <a:srgbClr val="FF0000"/>
                    </a:solidFill>
                    <a:latin typeface="TimesNewRomanPSMT"/>
                  </a:rPr>
                  <a:t>L</a:t>
                </a:r>
                <a:r>
                  <a:rPr lang="en-US" sz="2000">
                    <a:solidFill>
                      <a:srgbClr val="000000"/>
                    </a:solidFill>
                    <a:latin typeface="TimesNewRomanPSMT"/>
                  </a:rPr>
                  <a:t>) P1: 000</a:t>
                </a:r>
                <a:r>
                  <a:rPr lang="en-US" sz="2000">
                    <a:solidFill>
                      <a:srgbClr val="FF0000"/>
                    </a:solidFill>
                    <a:latin typeface="TimesNewRomanPSMT"/>
                  </a:rPr>
                  <a:t>1 </a:t>
                </a:r>
                <a:r>
                  <a:rPr lang="en-US" sz="2000">
                    <a:latin typeface="TimesNewRomanPSMT"/>
                  </a:rPr>
                  <a:t>#0</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Bit code (</a:t>
                </a:r>
                <a:r>
                  <a:rPr lang="en-US" sz="2000">
                    <a:solidFill>
                      <a:srgbClr val="FF0000"/>
                    </a:solidFill>
                    <a:latin typeface="TimesNewRomanPSMT"/>
                  </a:rPr>
                  <a:t>A</a:t>
                </a:r>
                <a:r>
                  <a:rPr lang="en-US" sz="2000">
                    <a:solidFill>
                      <a:srgbClr val="000000"/>
                    </a:solidFill>
                    <a:latin typeface="TimesNewRomanPSMT"/>
                  </a:rPr>
                  <a:t>BRL) P2: </a:t>
                </a:r>
                <a:r>
                  <a:rPr lang="en-US" sz="2000">
                    <a:solidFill>
                      <a:srgbClr val="FF0000"/>
                    </a:solidFill>
                    <a:latin typeface="TimesNewRomanPSMT"/>
                  </a:rPr>
                  <a:t>1</a:t>
                </a:r>
                <a:r>
                  <a:rPr lang="en-US" sz="2000">
                    <a:solidFill>
                      <a:srgbClr val="000000"/>
                    </a:solidFill>
                    <a:latin typeface="TimesNewRomanPSMT"/>
                  </a:rPr>
                  <a:t>000 #0</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AND(P1,P2)=0000 nên P1P2 thỏa điều kiện cần xén</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Xác định điểm cắt thứ nhất P1’(50,y):</a:t>
                </a:r>
              </a:p>
              <a:p>
                <a:pPr marL="800100" lvl="1" indent="-342900">
                  <a:lnSpc>
                    <a:spcPct val="120000"/>
                  </a:lnSpc>
                  <a:spcBef>
                    <a:spcPts val="600"/>
                  </a:spcBef>
                  <a:buFont typeface="Courier New" panose="02070309020205020404" pitchFamily="49" charset="0"/>
                  <a:buChar char="o"/>
                </a:pPr>
                <a14:m>
                  <m:oMath xmlns:m="http://schemas.openxmlformats.org/officeDocument/2006/math">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=40+</m:t>
                    </m:r>
                    <m:f>
                      <m:fPr>
                        <m:ctrlPr>
                          <a:rPr lang="en-US" sz="2000" i="1">
                            <a:latin typeface="Cambria Math" panose="02040503050406030204" pitchFamily="18" charset="0"/>
                          </a:rPr>
                        </m:ctrlPr>
                      </m:fPr>
                      <m:num>
                        <m:r>
                          <a:rPr lang="en-US" sz="2000" i="1">
                            <a:latin typeface="Cambria Math" panose="02040503050406030204" pitchFamily="18" charset="0"/>
                          </a:rPr>
                          <m:t>6</m:t>
                        </m:r>
                      </m:num>
                      <m:den>
                        <m:r>
                          <a:rPr lang="en-US" sz="2000" i="1">
                            <a:latin typeface="Cambria Math" panose="02040503050406030204" pitchFamily="18" charset="0"/>
                          </a:rPr>
                          <m:t>7</m:t>
                        </m:r>
                      </m:den>
                    </m:f>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50−40</m:t>
                        </m:r>
                      </m:e>
                    </m:d>
                    <m:r>
                      <a:rPr lang="en-US" sz="2000" b="0" i="1" smtClean="0">
                        <a:latin typeface="Cambria Math" panose="02040503050406030204" pitchFamily="18" charset="0"/>
                        <a:ea typeface="Cambria Math" panose="02040503050406030204" pitchFamily="18" charset="0"/>
                      </a:rPr>
                      <m:t>=23.563 </m:t>
                    </m:r>
                  </m:oMath>
                </a14:m>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Xác định điểm cắt thứ hai P2’(x,40):</a:t>
                </a:r>
              </a:p>
              <a:p>
                <a:pPr marL="800100" lvl="1" indent="-342900">
                  <a:lnSpc>
                    <a:spcPct val="120000"/>
                  </a:lnSpc>
                  <a:spcBef>
                    <a:spcPts val="600"/>
                  </a:spcBef>
                  <a:buFont typeface="Courier New" panose="02070309020205020404" pitchFamily="49" charset="0"/>
                  <a:buChar char="o"/>
                </a:pPr>
                <a14:m>
                  <m:oMath xmlns:m="http://schemas.openxmlformats.org/officeDocument/2006/math">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75</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7</m:t>
                        </m:r>
                      </m:num>
                      <m:den>
                        <m:r>
                          <a:rPr lang="en-US" sz="2000" b="0" i="1" smtClean="0">
                            <a:latin typeface="Cambria Math" panose="02040503050406030204" pitchFamily="18" charset="0"/>
                          </a:rPr>
                          <m:t>6</m:t>
                        </m:r>
                      </m:den>
                    </m:f>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40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45</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69</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 </m:t>
                    </m:r>
                  </m:oMath>
                </a14:m>
                <a:endParaRPr lang="en-US" sz="200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275129" cy="5877058"/>
              </a:xfrm>
              <a:prstGeom prst="rect">
                <a:avLst/>
              </a:prstGeom>
              <a:blipFill>
                <a:blip r:embed="rId3"/>
                <a:stretch>
                  <a:fillRect l="-1543" t="-83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FBD2AFC-8C69-4A75-B918-D26717A1371A}"/>
              </a:ext>
            </a:extLst>
          </p:cNvPr>
          <p:cNvPicPr>
            <a:picLocks noChangeAspect="1"/>
          </p:cNvPicPr>
          <p:nvPr/>
        </p:nvPicPr>
        <p:blipFill>
          <a:blip r:embed="rId4"/>
          <a:stretch>
            <a:fillRect/>
          </a:stretch>
        </p:blipFill>
        <p:spPr>
          <a:xfrm>
            <a:off x="8908975" y="4088023"/>
            <a:ext cx="2990094" cy="1917196"/>
          </a:xfrm>
          <a:prstGeom prst="rect">
            <a:avLst/>
          </a:prstGeom>
        </p:spPr>
      </p:pic>
    </p:spTree>
    <p:extLst>
      <p:ext uri="{BB962C8B-B14F-4D97-AF65-F5344CB8AC3E}">
        <p14:creationId xmlns:p14="http://schemas.microsoft.com/office/powerpoint/2010/main" val="253247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15220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nSpc>
                <a:spcPct val="120000"/>
              </a:lnSpc>
              <a:spcBef>
                <a:spcPts val="600"/>
              </a:spcBef>
              <a:buFont typeface="Wingdings" panose="05000000000000000000" pitchFamily="2" charset="2"/>
              <a:buChar char="Ø"/>
            </a:pPr>
            <a:r>
              <a:rPr lang="vi-VN" sz="2000">
                <a:solidFill>
                  <a:srgbClr val="FF0000"/>
                </a:solidFill>
                <a:latin typeface="TimesNewRomanPSMT"/>
              </a:rPr>
              <a:t>Ví dụ</a:t>
            </a:r>
            <a:r>
              <a:rPr lang="en-US" sz="2000">
                <a:solidFill>
                  <a:srgbClr val="FF0000"/>
                </a:solidFill>
                <a:latin typeface="TimesNewRomanPSMT"/>
              </a:rPr>
              <a:t> 2</a:t>
            </a:r>
            <a:r>
              <a:rPr lang="vi-VN" sz="2000">
                <a:solidFill>
                  <a:srgbClr val="FF0000"/>
                </a:solidFill>
                <a:latin typeface="TimesNewRomanPSMT"/>
              </a:rPr>
              <a:t>: Cho cửa sổ cắt tỉa hình chữ nhật có góc trái dưới L(-3,1), góc phải trên R(2,6)</a:t>
            </a:r>
            <a:r>
              <a:rPr lang="en-US" sz="2000">
                <a:solidFill>
                  <a:srgbClr val="FF0000"/>
                </a:solidFill>
                <a:latin typeface="TimesNewRomanPSMT"/>
              </a:rPr>
              <a:t>. </a:t>
            </a:r>
            <a:r>
              <a:rPr lang="vi-VN" sz="2000">
                <a:solidFill>
                  <a:srgbClr val="FF0000"/>
                </a:solidFill>
                <a:latin typeface="TimesNewRomanPSMT"/>
              </a:rPr>
              <a:t>Hãy tìm mã vùng dành cho các điểm cuối của các đoạn AB có A(-2,3), B(1,2) ; CD có C(-4,7), D(-2,10) ; IK có I(-4,2), K(-1,7)</a:t>
            </a:r>
            <a:r>
              <a:rPr lang="en-US" sz="2000">
                <a:solidFill>
                  <a:srgbClr val="FF0000"/>
                </a:solidFill>
                <a:latin typeface="TimesNewRomanPSMT"/>
              </a:rPr>
              <a:t>. </a:t>
            </a:r>
            <a:r>
              <a:rPr lang="vi-VN" sz="2000">
                <a:solidFill>
                  <a:srgbClr val="FF0000"/>
                </a:solidFill>
                <a:latin typeface="TimesNewRomanPSMT"/>
              </a:rPr>
              <a:t>Tìm hạng mục cắt tỉa của chúng</a:t>
            </a:r>
            <a:endParaRPr lang="en-US" sz="2000">
              <a:solidFill>
                <a:srgbClr val="FF0000"/>
              </a:solidFill>
              <a:latin typeface="TimesNewRomanPSMT"/>
            </a:endParaRPr>
          </a:p>
        </p:txBody>
      </p:sp>
      <p:pic>
        <p:nvPicPr>
          <p:cNvPr id="5" name="Picture 4">
            <a:extLst>
              <a:ext uri="{FF2B5EF4-FFF2-40B4-BE49-F238E27FC236}">
                <a16:creationId xmlns:a16="http://schemas.microsoft.com/office/drawing/2014/main" id="{18D278D1-98E3-4DFC-A0BD-E27B5DBE79D9}"/>
              </a:ext>
            </a:extLst>
          </p:cNvPr>
          <p:cNvPicPr>
            <a:picLocks noChangeAspect="1"/>
          </p:cNvPicPr>
          <p:nvPr/>
        </p:nvPicPr>
        <p:blipFill>
          <a:blip r:embed="rId2"/>
          <a:stretch>
            <a:fillRect/>
          </a:stretch>
        </p:blipFill>
        <p:spPr>
          <a:xfrm>
            <a:off x="7731248" y="2585587"/>
            <a:ext cx="3313183" cy="2916942"/>
          </a:xfrm>
          <a:prstGeom prst="rect">
            <a:avLst/>
          </a:prstGeom>
        </p:spPr>
      </p:pic>
      <p:sp>
        <p:nvSpPr>
          <p:cNvPr id="6" name="Smiley Face 5">
            <a:extLst>
              <a:ext uri="{FF2B5EF4-FFF2-40B4-BE49-F238E27FC236}">
                <a16:creationId xmlns:a16="http://schemas.microsoft.com/office/drawing/2014/main" id="{CAFF8DC6-4A54-461F-BEC7-7B9AA0694AF6}"/>
              </a:ext>
            </a:extLst>
          </p:cNvPr>
          <p:cNvSpPr/>
          <p:nvPr/>
        </p:nvSpPr>
        <p:spPr>
          <a:xfrm>
            <a:off x="2063931" y="3056709"/>
            <a:ext cx="2508069" cy="2181497"/>
          </a:xfrm>
          <a:prstGeom prst="smileyFac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82443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1723805"/>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Trong đồ họa máy tính, thuật toán Liang</a:t>
            </a:r>
            <a:r>
              <a:rPr lang="en-US">
                <a:solidFill>
                  <a:srgbClr val="000000"/>
                </a:solidFill>
                <a:latin typeface="TimesNewRomanPS-BoldItalicMT"/>
              </a:rPr>
              <a:t>-</a:t>
            </a:r>
            <a:r>
              <a:rPr lang="vi-VN">
                <a:solidFill>
                  <a:srgbClr val="000000"/>
                </a:solidFill>
                <a:latin typeface="TimesNewRomanPS-BoldItalicMT"/>
              </a:rPr>
              <a:t>Barsky (được đặt theo tên của You-Dong Liang và Brian A. Barsky). Liangky</a:t>
            </a:r>
            <a:r>
              <a:rPr lang="en-US">
                <a:solidFill>
                  <a:srgbClr val="000000"/>
                </a:solidFill>
                <a:latin typeface="TimesNewRomanPS-BoldItalicMT"/>
              </a:rPr>
              <a:t>-</a:t>
            </a:r>
            <a:r>
              <a:rPr lang="vi-VN">
                <a:solidFill>
                  <a:srgbClr val="000000"/>
                </a:solidFill>
                <a:latin typeface="TimesNewRomanPS-BoldItalicMT"/>
              </a:rPr>
              <a:t>Barsky sử dụng phương trình tham số của </a:t>
            </a:r>
            <a:r>
              <a:rPr lang="en-US">
                <a:solidFill>
                  <a:srgbClr val="000000"/>
                </a:solidFill>
                <a:latin typeface="TimesNewRomanPS-BoldItalicMT"/>
              </a:rPr>
              <a:t>đườngh thẳng</a:t>
            </a:r>
            <a:r>
              <a:rPr lang="vi-VN">
                <a:solidFill>
                  <a:srgbClr val="000000"/>
                </a:solidFill>
                <a:latin typeface="TimesNewRomanPS-BoldItalicMT"/>
              </a:rPr>
              <a:t> và bất đẳng thức mô tả phạm vi của cửa sổ cắt để xác định các giao điểm giữa </a:t>
            </a:r>
            <a:r>
              <a:rPr lang="en-US">
                <a:solidFill>
                  <a:srgbClr val="000000"/>
                </a:solidFill>
                <a:latin typeface="TimesNewRomanPS-BoldItalicMT"/>
              </a:rPr>
              <a:t>đường thẳng </a:t>
            </a:r>
            <a:r>
              <a:rPr lang="vi-VN">
                <a:solidFill>
                  <a:srgbClr val="000000"/>
                </a:solidFill>
                <a:latin typeface="TimesNewRomanPS-BoldItalicMT"/>
              </a:rPr>
              <a:t>và cửa sổ </a:t>
            </a:r>
            <a:r>
              <a:rPr lang="en-US">
                <a:solidFill>
                  <a:srgbClr val="000000"/>
                </a:solidFill>
                <a:latin typeface="TimesNewRomanPS-BoldItalicMT"/>
              </a:rPr>
              <a:t>cắt</a:t>
            </a:r>
            <a:r>
              <a:rPr lang="vi-VN">
                <a:solidFill>
                  <a:srgbClr val="000000"/>
                </a:solidFill>
                <a:latin typeface="TimesNewRomanPS-BoldItalicMT"/>
              </a:rPr>
              <a:t>. Với các giao điểm này, nó biết phần nào của đường nên được vẽ. Thuật toán này hiệu quả hơn đáng kể so với Cohen</a:t>
            </a:r>
            <a:r>
              <a:rPr lang="en-US">
                <a:solidFill>
                  <a:srgbClr val="000000"/>
                </a:solidFill>
                <a:latin typeface="TimesNewRomanPS-BoldItalicMT"/>
              </a:rPr>
              <a:t>-</a:t>
            </a:r>
            <a:r>
              <a:rPr lang="vi-VN">
                <a:solidFill>
                  <a:srgbClr val="000000"/>
                </a:solidFill>
                <a:latin typeface="TimesNewRomanPS-BoldItalicMT"/>
              </a:rPr>
              <a:t>Sutherland.</a:t>
            </a:r>
            <a:endParaRPr lang="en-US">
              <a:solidFill>
                <a:srgbClr val="000000"/>
              </a:solidFill>
              <a:latin typeface="TimesNewRomanPS-BoldItalicMT"/>
            </a:endParaRPr>
          </a:p>
        </p:txBody>
      </p:sp>
      <p:pic>
        <p:nvPicPr>
          <p:cNvPr id="18" name="Picture 6" descr="Photo for Brian A. Bar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0" y="3300884"/>
            <a:ext cx="1406296" cy="17053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734734" y="3442583"/>
            <a:ext cx="8187266" cy="1421928"/>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Brian A. Barsky là giáo sư tại Đại học California, Berkeley, làm việc trong ngành đồ họa máy tính và mô hình hình học cũng như về khoa học thị giác. Ông cũng là thành viên của Nhóm nghiên cứu sau đại học về Kỹ thuật sinh học, một chương trình liên trường, giữa UC Berkeley và UC San Francisco.</a:t>
            </a:r>
            <a:endParaRPr lang="en-US">
              <a:solidFill>
                <a:srgbClr val="000000"/>
              </a:solidFill>
              <a:latin typeface="TimesNewRomanPS-BoldItalicMT"/>
            </a:endParaRPr>
          </a:p>
        </p:txBody>
      </p:sp>
    </p:spTree>
    <p:extLst>
      <p:ext uri="{BB962C8B-B14F-4D97-AF65-F5344CB8AC3E}">
        <p14:creationId xmlns:p14="http://schemas.microsoft.com/office/powerpoint/2010/main" val="99618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78592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marL="342900" indent="-342900" algn="just">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Một hình ảnh được tạo ra bằng máy tính thường trình bày một khung xem</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(viewing) từng</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phần của quang cảnh lớn. Giống hệt như ta nhìn cảnh vật qua cửa sổ hay một kính ngắm camera.</a:t>
            </a:r>
            <a:r>
              <a:rPr lang="en-US" sz="2000">
                <a:latin typeface="Arial" panose="020B0604020202020204" pitchFamily="34" charset="0"/>
                <a:cs typeface="Arial" panose="020B0604020202020204" pitchFamily="34" charset="0"/>
              </a:rPr>
              <a:t> </a:t>
            </a:r>
          </a:p>
          <a:p>
            <a:pPr marL="342900" indent="-342900" algn="just">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Để tạo ra hình ảnh đối tượng trên các thiết bị hiển thị bắt buộc người sử dụng phải có bước biến</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đổi trung gian.</a:t>
            </a:r>
            <a:endParaRPr lang="en-US" sz="2000">
              <a:latin typeface="Arial" panose="020B0604020202020204" pitchFamily="34" charset="0"/>
              <a:cs typeface="Arial" panose="020B0604020202020204" pitchFamily="34" charset="0"/>
            </a:endParaRPr>
          </a:p>
          <a:p>
            <a:pPr algn="just">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thực (WCS – World Coordinate System)</a:t>
            </a:r>
            <a:endParaRPr lang="en-US" sz="2000" b="1">
              <a:solidFill>
                <a:srgbClr val="FF0000"/>
              </a:solidFill>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Hệ toạ độ của đối tượng được các chương trình ứng dụng sử dụng để mô tả toạ độ các đối</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tượng trong thế giới thực.</a:t>
            </a:r>
            <a:endParaRPr lang="en-US" sz="200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Đơn vị trong hệ thống toạ độ phụ thuộc vào không gian và kích thước của đối tượng được</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mô tả: A</a:t>
            </a:r>
            <a:r>
              <a:rPr lang="vi-VN" sz="2000" baseline="30000">
                <a:latin typeface="Arial" panose="020B0604020202020204" pitchFamily="34" charset="0"/>
                <a:cs typeface="Arial" panose="020B0604020202020204" pitchFamily="34" charset="0"/>
              </a:rPr>
              <a:t>0</a:t>
            </a:r>
            <a:r>
              <a:rPr lang="vi-VN" sz="2000">
                <a:latin typeface="Arial" panose="020B0604020202020204" pitchFamily="34" charset="0"/>
                <a:cs typeface="Arial" panose="020B0604020202020204" pitchFamily="34" charset="0"/>
              </a:rPr>
              <a:t>, nm, mm, m, km…</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5146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376730" cy="5914376"/>
              </a:xfrm>
              <a:prstGeom prst="rect">
                <a:avLst/>
              </a:prstGeom>
              <a:noFill/>
            </p:spPr>
            <p:txBody>
              <a:bodyPr wrap="square" lIns="0" tIns="0" rIns="0" bIns="0" rtlCol="0">
                <a:spAutoFit/>
              </a:bodyPr>
              <a:lstStyle/>
              <a:p>
                <a:pPr>
                  <a:lnSpc>
                    <a:spcPct val="150000"/>
                  </a:lnSpc>
                </a:pPr>
                <a:r>
                  <a:rPr lang="en-US" sz="2000" b="1" i="1">
                    <a:solidFill>
                      <a:srgbClr val="000000"/>
                    </a:solidFill>
                    <a:latin typeface="TimesNewRomanPS-BoldItalicMT"/>
                  </a:rPr>
                  <a:t>Thuật toán Liang–Barsky</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đ</a:t>
                </a:r>
                <a:r>
                  <a:rPr lang="vi-VN" sz="2000">
                    <a:solidFill>
                      <a:srgbClr val="000000"/>
                    </a:solidFill>
                    <a:latin typeface="TimesNewRomanPS-BoldItalicMT"/>
                  </a:rPr>
                  <a:t>ư</a:t>
                </a:r>
                <a:r>
                  <a:rPr lang="en-US" sz="2000">
                    <a:solidFill>
                      <a:srgbClr val="000000"/>
                    </a:solidFill>
                    <a:latin typeface="TimesNewRomanPS-BoldItalicMT"/>
                  </a:rPr>
                  <a:t>ờng thẳng đi qua 2 điểm (x</a:t>
                </a:r>
                <a:r>
                  <a:rPr lang="en-US" sz="2000" baseline="-25000">
                    <a:solidFill>
                      <a:srgbClr val="000000"/>
                    </a:solidFill>
                    <a:latin typeface="TimesNewRomanPS-BoldItalicMT"/>
                  </a:rPr>
                  <a:t>1</a:t>
                </a:r>
                <a:r>
                  <a:rPr lang="en-US" sz="2000">
                    <a:solidFill>
                      <a:srgbClr val="000000"/>
                    </a:solidFill>
                    <a:latin typeface="TimesNewRomanPS-BoldItalicMT"/>
                  </a:rPr>
                  <a:t>,y</a:t>
                </a:r>
                <a:r>
                  <a:rPr lang="en-US" sz="2000" baseline="-25000">
                    <a:solidFill>
                      <a:srgbClr val="000000"/>
                    </a:solidFill>
                    <a:latin typeface="TimesNewRomanPS-BoldItalicMT"/>
                  </a:rPr>
                  <a:t>1</a:t>
                </a:r>
                <a:r>
                  <a:rPr lang="en-US" sz="2000">
                    <a:solidFill>
                      <a:srgbClr val="000000"/>
                    </a:solidFill>
                    <a:latin typeface="TimesNewRomanPS-BoldItalicMT"/>
                  </a:rPr>
                  <a:t>) và (x</a:t>
                </a:r>
                <a:r>
                  <a:rPr lang="en-US" sz="2000" baseline="-25000">
                    <a:solidFill>
                      <a:srgbClr val="000000"/>
                    </a:solidFill>
                    <a:latin typeface="TimesNewRomanPS-BoldItalicMT"/>
                  </a:rPr>
                  <a:t>2</a:t>
                </a:r>
                <a:r>
                  <a:rPr lang="en-US" sz="2000">
                    <a:solidFill>
                      <a:srgbClr val="000000"/>
                    </a:solidFill>
                    <a:latin typeface="TimesNewRomanPS-BoldItalicMT"/>
                  </a:rPr>
                  <a:t>,y</a:t>
                </a:r>
                <a:r>
                  <a:rPr lang="en-US" sz="2000" baseline="-25000">
                    <a:solidFill>
                      <a:srgbClr val="000000"/>
                    </a:solidFill>
                    <a:latin typeface="TimesNewRomanPS-BoldItalicMT"/>
                  </a:rPr>
                  <a:t>2</a:t>
                </a:r>
                <a:r>
                  <a:rPr lang="en-US" sz="2000">
                    <a:solidFill>
                      <a:srgbClr val="000000"/>
                    </a:solidFill>
                    <a:latin typeface="TimesNewRomanPS-BoldItalicMT"/>
                  </a:rPr>
                  <a:t>) nh</a:t>
                </a:r>
                <a:r>
                  <a:rPr lang="vi-VN" sz="2000">
                    <a:solidFill>
                      <a:srgbClr val="000000"/>
                    </a:solidFill>
                    <a:latin typeface="TimesNewRomanPS-BoldItalicMT"/>
                  </a:rPr>
                  <a:t>ư</a:t>
                </a:r>
                <a:r>
                  <a:rPr lang="en-US" sz="2000">
                    <a:solidFill>
                      <a:srgbClr val="000000"/>
                    </a:solidFill>
                    <a:latin typeface="TimesNewRomanPS-BoldItalicMT"/>
                  </a:rPr>
                  <a:t> sau:</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Gọi t=0 tại điểm (x</a:t>
                </a:r>
                <a:r>
                  <a:rPr lang="en-US" sz="2000" baseline="-25000">
                    <a:solidFill>
                      <a:srgbClr val="000000"/>
                    </a:solidFill>
                    <a:latin typeface="TimesNewRomanPS-BoldItalicMT"/>
                  </a:rPr>
                  <a:t>1</a:t>
                </a:r>
                <a:r>
                  <a:rPr lang="en-US" sz="2000">
                    <a:solidFill>
                      <a:srgbClr val="000000"/>
                    </a:solidFill>
                    <a:latin typeface="TimesNewRomanPS-BoldItalicMT"/>
                  </a:rPr>
                  <a:t>,y</a:t>
                </a:r>
                <a:r>
                  <a:rPr lang="en-US" sz="2000" baseline="-25000">
                    <a:solidFill>
                      <a:srgbClr val="000000"/>
                    </a:solidFill>
                    <a:latin typeface="TimesNewRomanPS-BoldItalicMT"/>
                  </a:rPr>
                  <a:t>1</a:t>
                </a:r>
                <a:r>
                  <a:rPr lang="en-US" sz="2000">
                    <a:solidFill>
                      <a:srgbClr val="000000"/>
                    </a:solidFill>
                    <a:latin typeface="TimesNewRomanPS-BoldItalicMT"/>
                  </a:rPr>
                  <a:t>) và t=1 tại điểm (x</a:t>
                </a:r>
                <a:r>
                  <a:rPr lang="en-US" sz="2000" baseline="-25000">
                    <a:solidFill>
                      <a:srgbClr val="000000"/>
                    </a:solidFill>
                    <a:latin typeface="TimesNewRomanPS-BoldItalicMT"/>
                  </a:rPr>
                  <a:t>2</a:t>
                </a:r>
                <a:r>
                  <a:rPr lang="en-US" sz="2000">
                    <a:solidFill>
                      <a:srgbClr val="000000"/>
                    </a:solidFill>
                    <a:latin typeface="TimesNewRomanPS-BoldItalicMT"/>
                  </a:rPr>
                  <a:t>,y</a:t>
                </a:r>
                <a:r>
                  <a:rPr lang="en-US" sz="2000" baseline="-25000">
                    <a:solidFill>
                      <a:srgbClr val="000000"/>
                    </a:solidFill>
                    <a:latin typeface="TimesNewRomanPS-BoldItalicMT"/>
                  </a:rPr>
                  <a:t>2</a:t>
                </a:r>
                <a:r>
                  <a:rPr lang="en-US" sz="2000">
                    <a:solidFill>
                      <a:srgbClr val="000000"/>
                    </a:solidFill>
                    <a:latin typeface="TimesNewRomanPS-BoldItalicMT"/>
                  </a:rPr>
                  <a:t>)</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1 điểm thuộc đ</a:t>
                </a:r>
                <a:r>
                  <a:rPr lang="vi-VN" sz="2000">
                    <a:solidFill>
                      <a:srgbClr val="000000"/>
                    </a:solidFill>
                    <a:latin typeface="TimesNewRomanPS-BoldItalicMT"/>
                  </a:rPr>
                  <a:t>ư</a:t>
                </a:r>
                <a:r>
                  <a:rPr lang="en-US" sz="2000">
                    <a:solidFill>
                      <a:srgbClr val="000000"/>
                    </a:solidFill>
                    <a:latin typeface="TimesNewRomanPS-BoldItalicMT"/>
                  </a:rPr>
                  <a:t>ờng thẳng có tọa độ (x,y). Khi đó:</a:t>
                </a:r>
              </a:p>
              <a:p>
                <a:pPr marL="8001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𝑥</m:t>
                    </m:r>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𝑥</m:t>
                    </m:r>
                    <m:r>
                      <a:rPr lang="en-US" sz="2000" i="1" baseline="-25000" smtClean="0">
                        <a:solidFill>
                          <a:srgbClr val="000000"/>
                        </a:solidFill>
                        <a:latin typeface="Cambria Math" panose="02040503050406030204" pitchFamily="18" charset="0"/>
                      </a:rPr>
                      <m:t>2</m:t>
                    </m:r>
                    <m:r>
                      <a:rPr lang="en-US" sz="2000" i="1" smtClean="0">
                        <a:solidFill>
                          <a:srgbClr val="000000"/>
                        </a:solidFill>
                        <a:latin typeface="Cambria Math" panose="02040503050406030204" pitchFamily="18" charset="0"/>
                      </a:rPr>
                      <m:t>+</m:t>
                    </m:r>
                    <m:d>
                      <m:dPr>
                        <m:ctrlPr>
                          <a:rPr lang="en-US" sz="2000" i="1" smtClean="0">
                            <a:solidFill>
                              <a:srgbClr val="000000"/>
                            </a:solidFill>
                            <a:latin typeface="Cambria Math" panose="02040503050406030204" pitchFamily="18" charset="0"/>
                          </a:rPr>
                        </m:ctrlPr>
                      </m:dPr>
                      <m:e>
                        <m:r>
                          <a:rPr lang="en-US" sz="2000" i="1" smtClean="0">
                            <a:solidFill>
                              <a:srgbClr val="000000"/>
                            </a:solidFill>
                            <a:latin typeface="Cambria Math" panose="02040503050406030204" pitchFamily="18" charset="0"/>
                          </a:rPr>
                          <m:t>1−</m:t>
                        </m:r>
                        <m:r>
                          <a:rPr lang="en-US" sz="2000" i="1" smtClean="0">
                            <a:solidFill>
                              <a:srgbClr val="000000"/>
                            </a:solidFill>
                            <a:latin typeface="Cambria Math" panose="02040503050406030204" pitchFamily="18" charset="0"/>
                          </a:rPr>
                          <m:t>𝑡</m:t>
                        </m:r>
                      </m:e>
                    </m:d>
                    <m:r>
                      <a:rPr lang="en-US" sz="2000" i="1" smtClean="0">
                        <a:solidFill>
                          <a:srgbClr val="000000"/>
                        </a:solidFill>
                        <a:latin typeface="Cambria Math" panose="02040503050406030204" pitchFamily="18" charset="0"/>
                      </a:rPr>
                      <m:t>𝑥</m:t>
                    </m:r>
                    <m:r>
                      <a:rPr lang="en-US" sz="200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𝑦</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𝑣</m:t>
                    </m:r>
                    <m:r>
                      <a:rPr lang="en-US" sz="2000" b="0" i="1" smtClean="0">
                        <a:solidFill>
                          <a:srgbClr val="000000"/>
                        </a:solidFill>
                        <a:latin typeface="Cambria Math" panose="02040503050406030204" pitchFamily="18" charset="0"/>
                        <a:ea typeface="Cambria Math" panose="02040503050406030204" pitchFamily="18" charset="0"/>
                      </a:rPr>
                      <m:t>ớ</m:t>
                    </m:r>
                    <m:r>
                      <a:rPr lang="en-US" sz="2000" b="0" i="1" smtClean="0">
                        <a:solidFill>
                          <a:srgbClr val="000000"/>
                        </a:solidFill>
                        <a:latin typeface="Cambria Math" panose="02040503050406030204" pitchFamily="18" charset="0"/>
                        <a:ea typeface="Cambria Math" panose="02040503050406030204" pitchFamily="18" charset="0"/>
                      </a:rPr>
                      <m:t>𝑖</m:t>
                    </m:r>
                    <m:r>
                      <a:rPr lang="en-US" sz="2000" b="0" i="1" smtClean="0">
                        <a:solidFill>
                          <a:srgbClr val="000000"/>
                        </a:solidFill>
                        <a:latin typeface="Cambria Math" panose="02040503050406030204" pitchFamily="18" charset="0"/>
                        <a:ea typeface="Cambria Math" panose="02040503050406030204" pitchFamily="18" charset="0"/>
                      </a:rPr>
                      <m:t> 0&lt;</m:t>
                    </m:r>
                    <m:r>
                      <a:rPr lang="en-US" sz="2000" b="0" i="1" smtClean="0">
                        <a:solidFill>
                          <a:srgbClr val="000000"/>
                        </a:solidFill>
                        <a:latin typeface="Cambria Math" panose="02040503050406030204" pitchFamily="18" charset="0"/>
                        <a:ea typeface="Cambria Math" panose="02040503050406030204" pitchFamily="18" charset="0"/>
                      </a:rPr>
                      <m:t>𝑡</m:t>
                    </m:r>
                    <m:r>
                      <a:rPr lang="en-US" sz="2000" b="0" i="1" smtClean="0">
                        <a:solidFill>
                          <a:srgbClr val="000000"/>
                        </a:solidFill>
                        <a:latin typeface="Cambria Math" panose="02040503050406030204" pitchFamily="18" charset="0"/>
                        <a:ea typeface="Cambria Math" panose="02040503050406030204" pitchFamily="18" charset="0"/>
                      </a:rPr>
                      <m:t> &lt;1</m:t>
                    </m:r>
                  </m:oMath>
                </a14:m>
                <a:endParaRPr lang="en-US" sz="2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cửa sổ clip đ</a:t>
                </a:r>
                <a:r>
                  <a:rPr lang="vi-VN" sz="2000">
                    <a:solidFill>
                      <a:srgbClr val="000000"/>
                    </a:solidFill>
                    <a:latin typeface="TimesNewRomanPS-BoldItalicMT"/>
                  </a:rPr>
                  <a:t>ư</a:t>
                </a:r>
                <a:r>
                  <a:rPr lang="en-US" sz="2000">
                    <a:solidFill>
                      <a:srgbClr val="000000"/>
                    </a:solidFill>
                    <a:latin typeface="TimesNewRomanPS-BoldItalicMT"/>
                  </a:rPr>
                  <a:t>ợc giới hạn bởi (x</a:t>
                </a:r>
                <a:r>
                  <a:rPr lang="en-US" sz="2000" baseline="-25000">
                    <a:solidFill>
                      <a:srgbClr val="000000"/>
                    </a:solidFill>
                    <a:latin typeface="TimesNewRomanPS-BoldItalicMT"/>
                  </a:rPr>
                  <a:t>wmin</a:t>
                </a:r>
                <a:r>
                  <a:rPr lang="en-US" sz="2000">
                    <a:solidFill>
                      <a:srgbClr val="000000"/>
                    </a:solidFill>
                    <a:latin typeface="TimesNewRomanPS-BoldItalicMT"/>
                  </a:rPr>
                  <a:t>,y</a:t>
                </a:r>
                <a:r>
                  <a:rPr lang="en-US" sz="2000" baseline="-25000">
                    <a:solidFill>
                      <a:srgbClr val="000000"/>
                    </a:solidFill>
                    <a:latin typeface="TimesNewRomanPS-BoldItalicMT"/>
                  </a:rPr>
                  <a:t>wmin</a:t>
                </a:r>
                <a:r>
                  <a:rPr lang="en-US" sz="2000">
                    <a:solidFill>
                      <a:srgbClr val="000000"/>
                    </a:solidFill>
                    <a:latin typeface="TimesNewRomanPS-BoldItalicMT"/>
                  </a:rPr>
                  <a:t>), (x</a:t>
                </a:r>
                <a:r>
                  <a:rPr lang="en-US" sz="2000" baseline="-25000">
                    <a:solidFill>
                      <a:srgbClr val="000000"/>
                    </a:solidFill>
                    <a:latin typeface="TimesNewRomanPS-BoldItalicMT"/>
                  </a:rPr>
                  <a:t>wmax</a:t>
                </a:r>
                <a:r>
                  <a:rPr lang="en-US" sz="2000">
                    <a:solidFill>
                      <a:srgbClr val="000000"/>
                    </a:solidFill>
                    <a:latin typeface="TimesNewRomanPS-BoldItalicMT"/>
                  </a:rPr>
                  <a:t>,y</a:t>
                </a:r>
                <a:r>
                  <a:rPr lang="en-US" sz="2000" baseline="-25000">
                    <a:solidFill>
                      <a:srgbClr val="000000"/>
                    </a:solidFill>
                    <a:latin typeface="TimesNewRomanPS-BoldItalicMT"/>
                  </a:rPr>
                  <a:t>wmax</a:t>
                </a:r>
                <a:r>
                  <a:rPr lang="en-US" sz="2000">
                    <a:solidFill>
                      <a:srgbClr val="000000"/>
                    </a:solidFill>
                    <a:latin typeface="TimesNewRomanPS-BoldItalicMT"/>
                  </a:rPr>
                  <a:t>)</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Do vậy:</a:t>
                </a: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𝑥</m:t>
                    </m:r>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𝑥</m:t>
                    </m:r>
                    <m:r>
                      <a:rPr lang="en-US" sz="2000" b="0" i="1" baseline="-25000" smtClean="0">
                        <a:solidFill>
                          <a:srgbClr val="000000"/>
                        </a:solidFill>
                        <a:latin typeface="Cambria Math" panose="02040503050406030204" pitchFamily="18" charset="0"/>
                        <a:ea typeface="Cambria Math" panose="02040503050406030204" pitchFamily="18" charset="0"/>
                      </a:rPr>
                      <m:t>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𝑦</m:t>
                    </m:r>
                    <m:r>
                      <a:rPr lang="en-US" sz="2000" b="0" i="1" baseline="-25000" smtClean="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𝑦</m:t>
                    </m:r>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baseline="-25000" smtClean="0">
                        <a:solidFill>
                          <a:srgbClr val="000000"/>
                        </a:solidFill>
                        <a:latin typeface="Cambria Math" panose="02040503050406030204" pitchFamily="18" charset="0"/>
                        <a:ea typeface="Cambria Math" panose="02040503050406030204" pitchFamily="18" charset="0"/>
                      </a:rPr>
                      <m:t>𝑤𝑚𝑎𝑥</m:t>
                    </m:r>
                  </m:oMath>
                </a14:m>
                <a:endParaRPr lang="en-US" sz="2000" baseline="-25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Hay:</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oMath>
                </a14:m>
                <a:endParaRPr lang="en-US" sz="2000">
                  <a:solidFill>
                    <a:srgbClr val="000000"/>
                  </a:solidFill>
                  <a:latin typeface="TimesNewRomanPS-BoldItalic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376730" cy="5914376"/>
              </a:xfrm>
              <a:prstGeom prst="rect">
                <a:avLst/>
              </a:prstGeom>
              <a:blipFill>
                <a:blip r:embed="rId2"/>
                <a:stretch>
                  <a:fillRect l="-1528" b="-18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F4E6C84-0DFC-4A07-B1EE-F1131B8E38B4}"/>
              </a:ext>
            </a:extLst>
          </p:cNvPr>
          <p:cNvPicPr>
            <a:picLocks noChangeAspect="1"/>
          </p:cNvPicPr>
          <p:nvPr/>
        </p:nvPicPr>
        <p:blipFill>
          <a:blip r:embed="rId3"/>
          <a:stretch>
            <a:fillRect/>
          </a:stretch>
        </p:blipFill>
        <p:spPr>
          <a:xfrm>
            <a:off x="7995771" y="784545"/>
            <a:ext cx="3084582" cy="1978156"/>
          </a:xfrm>
          <a:prstGeom prst="rect">
            <a:avLst/>
          </a:prstGeom>
        </p:spPr>
      </p:pic>
      <p:pic>
        <p:nvPicPr>
          <p:cNvPr id="9" name="Picture 8">
            <a:extLst>
              <a:ext uri="{FF2B5EF4-FFF2-40B4-BE49-F238E27FC236}">
                <a16:creationId xmlns:a16="http://schemas.microsoft.com/office/drawing/2014/main" id="{48F6E173-9424-4040-AD27-EDFFDC7A0313}"/>
              </a:ext>
            </a:extLst>
          </p:cNvPr>
          <p:cNvPicPr>
            <a:picLocks noChangeAspect="1"/>
          </p:cNvPicPr>
          <p:nvPr/>
        </p:nvPicPr>
        <p:blipFill>
          <a:blip r:embed="rId4"/>
          <a:stretch>
            <a:fillRect/>
          </a:stretch>
        </p:blipFill>
        <p:spPr>
          <a:xfrm>
            <a:off x="8949246" y="3270814"/>
            <a:ext cx="2011684" cy="1648971"/>
          </a:xfrm>
          <a:prstGeom prst="rect">
            <a:avLst/>
          </a:prstGeom>
        </p:spPr>
      </p:pic>
    </p:spTree>
    <p:extLst>
      <p:ext uri="{BB962C8B-B14F-4D97-AF65-F5344CB8AC3E}">
        <p14:creationId xmlns:p14="http://schemas.microsoft.com/office/powerpoint/2010/main" val="123168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376730" cy="5935664"/>
              </a:xfrm>
              <a:prstGeom prst="rect">
                <a:avLst/>
              </a:prstGeom>
              <a:noFill/>
            </p:spPr>
            <p:txBody>
              <a:bodyPr wrap="square" lIns="0" tIns="0" rIns="0" bIns="0" rtlCol="0">
                <a:spAutoFit/>
              </a:bodyPr>
              <a:lstStyle/>
              <a:p>
                <a:pPr>
                  <a:lnSpc>
                    <a:spcPct val="150000"/>
                  </a:lnSpc>
                </a:pPr>
                <a:r>
                  <a:rPr lang="en-US" sz="2000" b="1" i="1">
                    <a:solidFill>
                      <a:srgbClr val="000000"/>
                    </a:solidFill>
                    <a:latin typeface="TimesNewRomanPS-BoldItalicMT"/>
                  </a:rPr>
                  <a:t>Thuật toán Liang–Barsky</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Ta có 4 bất đẳng thức sau:</a:t>
                </a:r>
              </a:p>
              <a:p>
                <a:pPr marL="8001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oMath>
                </a14:m>
                <a:endParaRPr lang="en-US" sz="2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Tổng quát ta có: </a:t>
                </a: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ea typeface="Cambria Math" panose="02040503050406030204" pitchFamily="18" charset="0"/>
                      </a:rPr>
                      <m:t>𝑘</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𝑞𝑘</m:t>
                    </m:r>
                    <m:r>
                      <a:rPr lang="en-US" sz="2000" b="0" i="1" baseline="-25000"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𝑣</m:t>
                    </m:r>
                    <m:r>
                      <a:rPr lang="en-US" sz="2000" b="0" i="1" smtClean="0">
                        <a:solidFill>
                          <a:srgbClr val="000000"/>
                        </a:solidFill>
                        <a:latin typeface="Cambria Math" panose="02040503050406030204" pitchFamily="18" charset="0"/>
                        <a:ea typeface="Cambria Math" panose="02040503050406030204" pitchFamily="18" charset="0"/>
                      </a:rPr>
                      <m:t>ớ</m:t>
                    </m:r>
                    <m:r>
                      <a:rPr lang="en-US" sz="2000" b="0" i="1" smtClean="0">
                        <a:solidFill>
                          <a:srgbClr val="000000"/>
                        </a:solidFill>
                        <a:latin typeface="Cambria Math" panose="02040503050406030204" pitchFamily="18" charset="0"/>
                        <a:ea typeface="Cambria Math" panose="02040503050406030204" pitchFamily="18" charset="0"/>
                      </a:rPr>
                      <m:t>𝑖</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𝑘</m:t>
                    </m:r>
                    <m:r>
                      <a:rPr lang="en-US" sz="2000" b="0" i="1" smtClean="0">
                        <a:solidFill>
                          <a:srgbClr val="000000"/>
                        </a:solidFill>
                        <a:latin typeface="Cambria Math" panose="02040503050406030204" pitchFamily="18" charset="0"/>
                        <a:ea typeface="Cambria Math" panose="02040503050406030204" pitchFamily="18" charset="0"/>
                      </a:rPr>
                      <m:t>=1,2,3,4</m:t>
                    </m:r>
                  </m:oMath>
                </a14:m>
                <a:r>
                  <a:rPr lang="en-US" sz="2000">
                    <a:solidFill>
                      <a:srgbClr val="000000"/>
                    </a:solidFill>
                    <a:latin typeface="TimesNewRomanPS-BoldItalicMT"/>
                  </a:rPr>
                  <a:t> </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Từ đó, ta có:</a:t>
                </a: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oMath>
                </a14:m>
                <a:endParaRPr lang="en-US" sz="2000">
                  <a:solidFill>
                    <a:srgbClr val="000000"/>
                  </a:solidFill>
                  <a:latin typeface="TimesNewRomanPS-BoldItalicMT"/>
                  <a:ea typeface="Cambria Math" panose="02040503050406030204" pitchFamily="18" charset="0"/>
                </a:endParaRPr>
              </a:p>
              <a:p>
                <a:pPr marL="342900" indent="-342900">
                  <a:lnSpc>
                    <a:spcPct val="150000"/>
                  </a:lnSpc>
                  <a:buFont typeface="Wingdings" panose="05000000000000000000" pitchFamily="2" charset="2"/>
                  <a:buChar char="Ø"/>
                </a:pPr>
                <a:endParaRPr lang="en-US" sz="2000">
                  <a:solidFill>
                    <a:srgbClr val="000000"/>
                  </a:solidFill>
                  <a:latin typeface="TimesNewRomanPS-BoldItalic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376730" cy="5935664"/>
              </a:xfrm>
              <a:prstGeom prst="rect">
                <a:avLst/>
              </a:prstGeom>
              <a:blipFill>
                <a:blip r:embed="rId2"/>
                <a:stretch>
                  <a:fillRect l="-1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2D59D8-A690-4016-9E34-C1D0B8E42533}"/>
                  </a:ext>
                </a:extLst>
              </p:cNvPr>
              <p:cNvSpPr txBox="1"/>
              <p:nvPr/>
            </p:nvSpPr>
            <p:spPr>
              <a:xfrm>
                <a:off x="4976948" y="1857488"/>
                <a:ext cx="2743201" cy="187301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3429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i="1">
                  <a:solidFill>
                    <a:srgbClr val="000000"/>
                  </a:solidFill>
                  <a:latin typeface="Cambria Math" panose="02040503050406030204" pitchFamily="18" charset="0"/>
                  <a:ea typeface="Cambria Math" panose="02040503050406030204" pitchFamily="18" charset="0"/>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5" name="TextBox 4">
                <a:extLst>
                  <a:ext uri="{FF2B5EF4-FFF2-40B4-BE49-F238E27FC236}">
                    <a16:creationId xmlns:a16="http://schemas.microsoft.com/office/drawing/2014/main" id="{622D59D8-A690-4016-9E34-C1D0B8E42533}"/>
                  </a:ext>
                </a:extLst>
              </p:cNvPr>
              <p:cNvSpPr txBox="1">
                <a:spLocks noRot="1" noChangeAspect="1" noMove="1" noResize="1" noEditPoints="1" noAdjustHandles="1" noChangeArrowheads="1" noChangeShapeType="1" noTextEdit="1"/>
              </p:cNvSpPr>
              <p:nvPr/>
            </p:nvSpPr>
            <p:spPr>
              <a:xfrm>
                <a:off x="4976948" y="1857488"/>
                <a:ext cx="2743201" cy="1873013"/>
              </a:xfrm>
              <a:prstGeom prst="rect">
                <a:avLst/>
              </a:prstGeom>
              <a:blipFill>
                <a:blip r:embed="rId3"/>
                <a:stretch>
                  <a:fillRect l="-1996" b="-5519"/>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3375C9B6-6922-4886-80A7-8A8FC6FFF1F4}"/>
              </a:ext>
            </a:extLst>
          </p:cNvPr>
          <p:cNvSpPr/>
          <p:nvPr/>
        </p:nvSpPr>
        <p:spPr>
          <a:xfrm>
            <a:off x="3987437" y="2037803"/>
            <a:ext cx="378822" cy="1606731"/>
          </a:xfrm>
          <a:prstGeom prst="rightBrace">
            <a:avLst>
              <a:gd name="adj1" fmla="val 25724"/>
              <a:gd name="adj2" fmla="val 5081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row: Striped Right 10">
            <a:extLst>
              <a:ext uri="{FF2B5EF4-FFF2-40B4-BE49-F238E27FC236}">
                <a16:creationId xmlns:a16="http://schemas.microsoft.com/office/drawing/2014/main" id="{B6671199-A6D3-44F3-80EE-27F941586D5C}"/>
              </a:ext>
            </a:extLst>
          </p:cNvPr>
          <p:cNvSpPr/>
          <p:nvPr/>
        </p:nvSpPr>
        <p:spPr>
          <a:xfrm>
            <a:off x="4390751" y="2690945"/>
            <a:ext cx="561704" cy="300445"/>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2A992A-8A98-4A91-BC8B-259BFC91B522}"/>
                  </a:ext>
                </a:extLst>
              </p:cNvPr>
              <p:cNvSpPr txBox="1"/>
              <p:nvPr/>
            </p:nvSpPr>
            <p:spPr>
              <a:xfrm>
                <a:off x="8326846" y="1857486"/>
                <a:ext cx="3280954" cy="187301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15" name="TextBox 14">
                <a:extLst>
                  <a:ext uri="{FF2B5EF4-FFF2-40B4-BE49-F238E27FC236}">
                    <a16:creationId xmlns:a16="http://schemas.microsoft.com/office/drawing/2014/main" id="{E12A992A-8A98-4A91-BC8B-259BFC91B522}"/>
                  </a:ext>
                </a:extLst>
              </p:cNvPr>
              <p:cNvSpPr txBox="1">
                <a:spLocks noRot="1" noChangeAspect="1" noMove="1" noResize="1" noEditPoints="1" noAdjustHandles="1" noChangeArrowheads="1" noChangeShapeType="1" noTextEdit="1"/>
              </p:cNvSpPr>
              <p:nvPr/>
            </p:nvSpPr>
            <p:spPr>
              <a:xfrm>
                <a:off x="8326846" y="1857486"/>
                <a:ext cx="3280954" cy="1873013"/>
              </a:xfrm>
              <a:prstGeom prst="rect">
                <a:avLst/>
              </a:prstGeom>
              <a:blipFill>
                <a:blip r:embed="rId4"/>
                <a:stretch>
                  <a:fillRect b="-5519"/>
                </a:stretch>
              </a:blipFill>
            </p:spPr>
            <p:txBody>
              <a:bodyPr/>
              <a:lstStyle/>
              <a:p>
                <a:r>
                  <a:rPr lang="en-US">
                    <a:noFill/>
                  </a:rPr>
                  <a:t> </a:t>
                </a:r>
              </a:p>
            </p:txBody>
          </p:sp>
        </mc:Fallback>
      </mc:AlternateContent>
      <p:sp>
        <p:nvSpPr>
          <p:cNvPr id="16" name="Arrow: Striped Right 15">
            <a:extLst>
              <a:ext uri="{FF2B5EF4-FFF2-40B4-BE49-F238E27FC236}">
                <a16:creationId xmlns:a16="http://schemas.microsoft.com/office/drawing/2014/main" id="{AC37C99D-2E99-4269-8412-BCAFFCC25B42}"/>
              </a:ext>
            </a:extLst>
          </p:cNvPr>
          <p:cNvSpPr/>
          <p:nvPr/>
        </p:nvSpPr>
        <p:spPr>
          <a:xfrm>
            <a:off x="7720149" y="2643771"/>
            <a:ext cx="561704" cy="300445"/>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A8CBB6-0AD6-485D-A938-F7B1BDCB463F}"/>
                  </a:ext>
                </a:extLst>
              </p:cNvPr>
              <p:cNvSpPr txBox="1"/>
              <p:nvPr/>
            </p:nvSpPr>
            <p:spPr>
              <a:xfrm>
                <a:off x="7298508" y="1310062"/>
                <a:ext cx="1910805" cy="5078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61913" lvl="1">
                  <a:lnSpc>
                    <a:spcPct val="150000"/>
                  </a:lnSpc>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h</m:t>
                      </m:r>
                      <m:r>
                        <a:rPr lang="en-US" b="0" i="1" smtClean="0">
                          <a:solidFill>
                            <a:srgbClr val="000000"/>
                          </a:solidFill>
                          <a:latin typeface="Cambria Math" panose="02040503050406030204" pitchFamily="18" charset="0"/>
                        </a:rPr>
                        <m:t>â</m:t>
                      </m:r>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𝑣</m:t>
                      </m:r>
                      <m:r>
                        <a:rPr lang="en-US" b="0" i="1" smtClean="0">
                          <a:solidFill>
                            <a:srgbClr val="000000"/>
                          </a:solidFill>
                          <a:latin typeface="Cambria Math" panose="02040503050406030204" pitchFamily="18" charset="0"/>
                        </a:rPr>
                        <m:t>ớ</m:t>
                      </m:r>
                      <m:r>
                        <a:rPr lang="en-US" b="0" i="1" smtClean="0">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 −1</m:t>
                      </m:r>
                    </m:oMath>
                  </m:oMathPara>
                </a14:m>
                <a:endParaRPr lang="en-US">
                  <a:solidFill>
                    <a:srgbClr val="000000"/>
                  </a:solidFill>
                  <a:latin typeface="TimesNewRomanPS-BoldItalicMT"/>
                </a:endParaRPr>
              </a:p>
            </p:txBody>
          </p:sp>
        </mc:Choice>
        <mc:Fallback xmlns="">
          <p:sp>
            <p:nvSpPr>
              <p:cNvPr id="17" name="TextBox 16">
                <a:extLst>
                  <a:ext uri="{FF2B5EF4-FFF2-40B4-BE49-F238E27FC236}">
                    <a16:creationId xmlns:a16="http://schemas.microsoft.com/office/drawing/2014/main" id="{B6A8CBB6-0AD6-485D-A938-F7B1BDCB463F}"/>
                  </a:ext>
                </a:extLst>
              </p:cNvPr>
              <p:cNvSpPr txBox="1">
                <a:spLocks noRot="1" noChangeAspect="1" noMove="1" noResize="1" noEditPoints="1" noAdjustHandles="1" noChangeArrowheads="1" noChangeShapeType="1" noTextEdit="1"/>
              </p:cNvSpPr>
              <p:nvPr/>
            </p:nvSpPr>
            <p:spPr>
              <a:xfrm>
                <a:off x="7298508" y="1310062"/>
                <a:ext cx="1910805" cy="507831"/>
              </a:xfrm>
              <a:prstGeom prst="rect">
                <a:avLst/>
              </a:prstGeom>
              <a:blipFill>
                <a:blip r:embed="rId5"/>
                <a:stretch>
                  <a:fillRect/>
                </a:stretch>
              </a:blipFill>
            </p:spPr>
            <p:txBody>
              <a:bodyPr/>
              <a:lstStyle/>
              <a:p>
                <a:r>
                  <a:rPr lang="en-US">
                    <a:noFill/>
                  </a:rPr>
                  <a:t> </a:t>
                </a:r>
              </a:p>
            </p:txBody>
          </p:sp>
        </mc:Fallback>
      </mc:AlternateContent>
      <p:cxnSp>
        <p:nvCxnSpPr>
          <p:cNvPr id="18" name="Connector: Elbow 17">
            <a:extLst>
              <a:ext uri="{FF2B5EF4-FFF2-40B4-BE49-F238E27FC236}">
                <a16:creationId xmlns:a16="http://schemas.microsoft.com/office/drawing/2014/main" id="{CDEC9B7F-6F7D-46FF-9E08-0249EB930BB2}"/>
              </a:ext>
            </a:extLst>
          </p:cNvPr>
          <p:cNvCxnSpPr/>
          <p:nvPr/>
        </p:nvCxnSpPr>
        <p:spPr>
          <a:xfrm flipV="1">
            <a:off x="4976948" y="1563977"/>
            <a:ext cx="2321560" cy="604457"/>
          </a:xfrm>
          <a:prstGeom prst="bentConnector3">
            <a:avLst>
              <a:gd name="adj1" fmla="val -12457"/>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70172ED7-9A7D-4E84-A43E-8B93CE038FDA}"/>
              </a:ext>
            </a:extLst>
          </p:cNvPr>
          <p:cNvCxnSpPr>
            <a:cxnSpLocks/>
          </p:cNvCxnSpPr>
          <p:nvPr/>
        </p:nvCxnSpPr>
        <p:spPr>
          <a:xfrm flipV="1">
            <a:off x="4976948" y="1408504"/>
            <a:ext cx="2346053" cy="1653768"/>
          </a:xfrm>
          <a:prstGeom prst="bentConnector3">
            <a:avLst>
              <a:gd name="adj1" fmla="val -19600"/>
            </a:avLst>
          </a:prstGeom>
          <a:ln>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72EF58B3-0749-4666-AF6C-5A7566827E68}"/>
              </a:ext>
            </a:extLst>
          </p:cNvPr>
          <p:cNvGrpSpPr/>
          <p:nvPr/>
        </p:nvGrpSpPr>
        <p:grpSpPr>
          <a:xfrm>
            <a:off x="3273697" y="4546453"/>
            <a:ext cx="2787648" cy="1873013"/>
            <a:chOff x="3273697" y="4546453"/>
            <a:chExt cx="2787648" cy="1873013"/>
          </a:xfrm>
        </p:grpSpPr>
        <p:cxnSp>
          <p:nvCxnSpPr>
            <p:cNvPr id="26" name="Straight Connector 25">
              <a:extLst>
                <a:ext uri="{FF2B5EF4-FFF2-40B4-BE49-F238E27FC236}">
                  <a16:creationId xmlns:a16="http://schemas.microsoft.com/office/drawing/2014/main" id="{423C6025-6977-41A7-9B0B-05475543DD5B}"/>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47216CD-CE94-4AA3-BCDA-2848C985D508}"/>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28" name="TextBox 27">
                  <a:extLst>
                    <a:ext uri="{FF2B5EF4-FFF2-40B4-BE49-F238E27FC236}">
                      <a16:creationId xmlns:a16="http://schemas.microsoft.com/office/drawing/2014/main" id="{147216CD-CE94-4AA3-BCDA-2848C985D508}"/>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6"/>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867562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332671" y="80913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30508"/>
                <a:ext cx="10122730" cy="593803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Nếu </a:t>
                </a:r>
                <a:r>
                  <a:rPr lang="en-US">
                    <a:solidFill>
                      <a:srgbClr val="000000"/>
                    </a:solidFill>
                    <a:latin typeface="TimesNewRomanPSMT"/>
                  </a:rPr>
                  <a:t>p</a:t>
                </a:r>
                <a:r>
                  <a:rPr lang="vi-VN" sz="1050" baseline="-25000">
                    <a:solidFill>
                      <a:srgbClr val="000000"/>
                    </a:solidFill>
                    <a:latin typeface="TimesNewRomanPSMT"/>
                  </a:rPr>
                  <a:t>k</a:t>
                </a:r>
                <a:r>
                  <a:rPr lang="vi-VN" sz="1050">
                    <a:solidFill>
                      <a:srgbClr val="000000"/>
                    </a:solidFill>
                    <a:latin typeface="TimesNewRomanPSMT"/>
                  </a:rPr>
                  <a:t> </a:t>
                </a:r>
                <a:r>
                  <a:rPr lang="vi-VN">
                    <a:solidFill>
                      <a:srgbClr val="000000"/>
                    </a:solidFill>
                    <a:latin typeface="TimesNewRomanPSMT"/>
                  </a:rPr>
                  <a:t>= 0: điều đó tương đương với việc đoạn thẳng đang xét song song với cạnh thứ k</a:t>
                </a:r>
                <a:br>
                  <a:rPr lang="vi-VN">
                    <a:solidFill>
                      <a:srgbClr val="000000"/>
                    </a:solidFill>
                    <a:latin typeface="TimesNewRomanPSMT"/>
                  </a:rPr>
                </a:br>
                <a:r>
                  <a:rPr lang="vi-VN">
                    <a:solidFill>
                      <a:srgbClr val="000000"/>
                    </a:solidFill>
                    <a:latin typeface="TimesNewRomanPSMT"/>
                  </a:rPr>
                  <a:t>của hình chữ nhật clipping.</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vi-VN">
                    <a:solidFill>
                      <a:srgbClr val="000000"/>
                    </a:solidFill>
                    <a:latin typeface="TimesNewRomanPSMT"/>
                  </a:rPr>
                  <a:t>&lt; 0 đoạn thẳng nằm ngoài cửa sổ (hệ bất phương trình trên vô nghiệm)</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vi-VN">
                    <a:solidFill>
                      <a:srgbClr val="000000"/>
                    </a:solidFill>
                    <a:latin typeface="TimesNewRomanPSMT"/>
                  </a:rPr>
                  <a:t>&gt; 0 thì đoạn thẳng nằm trong </a:t>
                </a:r>
                <a:r>
                  <a:rPr lang="en-US">
                    <a:solidFill>
                      <a:srgbClr val="000000"/>
                    </a:solidFill>
                    <a:latin typeface="TimesNewRomanPSMT"/>
                  </a:rPr>
                  <a:t>1 phần</a:t>
                </a:r>
                <a:r>
                  <a:rPr lang="vi-VN">
                    <a:solidFill>
                      <a:srgbClr val="000000"/>
                    </a:solidFill>
                    <a:latin typeface="TimesNewRomanPSMT"/>
                  </a:rPr>
                  <a:t> của cửa sổ clipping</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en-US">
                    <a:solidFill>
                      <a:srgbClr val="000000"/>
                    </a:solidFill>
                    <a:latin typeface="TimesNewRomanPSMT"/>
                  </a:rPr>
                  <a:t>=</a:t>
                </a:r>
                <a:r>
                  <a:rPr lang="vi-VN">
                    <a:solidFill>
                      <a:srgbClr val="000000"/>
                    </a:solidFill>
                    <a:latin typeface="TimesNewRomanPSMT"/>
                  </a:rPr>
                  <a:t> 0 thì đoạn thẳng nằm </a:t>
                </a:r>
                <a:r>
                  <a:rPr lang="en-US">
                    <a:solidFill>
                      <a:srgbClr val="000000"/>
                    </a:solidFill>
                    <a:latin typeface="TimesNewRomanPSMT"/>
                  </a:rPr>
                  <a:t>trên đ</a:t>
                </a:r>
                <a:r>
                  <a:rPr lang="vi-VN">
                    <a:solidFill>
                      <a:srgbClr val="000000"/>
                    </a:solidFill>
                    <a:latin typeface="TimesNewRomanPSMT"/>
                  </a:rPr>
                  <a:t>ư</a:t>
                </a:r>
                <a:r>
                  <a:rPr lang="en-US">
                    <a:solidFill>
                      <a:srgbClr val="000000"/>
                    </a:solidFill>
                    <a:latin typeface="TimesNewRomanPSMT"/>
                  </a:rPr>
                  <a:t>ờng biên của cạnh k</a:t>
                </a: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Nếu p</a:t>
                </a:r>
                <a:r>
                  <a:rPr lang="en-US" baseline="-25000">
                    <a:solidFill>
                      <a:srgbClr val="000000"/>
                    </a:solidFill>
                    <a:latin typeface="TimesNewRomanPSMT"/>
                  </a:rPr>
                  <a:t>k</a:t>
                </a:r>
                <a:r>
                  <a:rPr lang="en-US">
                    <a:solidFill>
                      <a:srgbClr val="000000"/>
                    </a:solidFill>
                    <a:latin typeface="TimesNewRomanPSMT"/>
                  </a:rPr>
                  <a:t> &lt;0, từ bất đẳng thức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𝑝𝑘</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𝑞𝑥</m:t>
                    </m:r>
                    <m:r>
                      <a:rPr lang="en-US" i="1" baseline="-25000">
                        <a:solidFill>
                          <a:srgbClr val="000000"/>
                        </a:solidFill>
                        <a:latin typeface="Cambria Math" panose="02040503050406030204" pitchFamily="18" charset="0"/>
                        <a:ea typeface="Cambria Math" panose="02040503050406030204" pitchFamily="18" charset="0"/>
                      </a:rPr>
                      <m:t> </m:t>
                    </m:r>
                    <m:r>
                      <a:rPr lang="en-US" b="0" i="1" baseline="-25000"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á</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 đị</m:t>
                    </m:r>
                    <m:r>
                      <a:rPr lang="en-US" b="0" i="1" smtClean="0">
                        <a:solidFill>
                          <a:srgbClr val="000000"/>
                        </a:solidFill>
                        <a:latin typeface="Cambria Math" panose="02040503050406030204" pitchFamily="18" charset="0"/>
                        <a:ea typeface="Cambria Math" panose="02040503050406030204" pitchFamily="18" charset="0"/>
                      </a:rPr>
                      <m:t>𝑛h</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1. </m:t>
                    </m:r>
                  </m:oMath>
                </a14:m>
                <a:endParaRPr lang="en-US" b="0">
                  <a:solidFill>
                    <a:srgbClr val="000000"/>
                  </a:solidFill>
                  <a:latin typeface="TimesNewRomanPSMT"/>
                  <a:ea typeface="Cambria Math" panose="02040503050406030204" pitchFamily="18" charset="0"/>
                </a:endParaRPr>
              </a:p>
              <a:p>
                <a:pPr marL="742950" lvl="1" indent="-285750">
                  <a:lnSpc>
                    <a:spcPct val="120000"/>
                  </a:lnSpc>
                  <a:spcBef>
                    <a:spcPts val="600"/>
                  </a:spcBef>
                  <a:buFont typeface="Wingdings" panose="05000000000000000000" pitchFamily="2" charset="2"/>
                  <a:buChar char=""/>
                </a:pPr>
                <a:r>
                  <a:rPr lang="en-US">
                    <a:solidFill>
                      <a:srgbClr val="000000"/>
                    </a:solidFill>
                    <a:latin typeface="TimesNewRomanPSMT"/>
                    <a:sym typeface="Wingdings" panose="05000000000000000000" pitchFamily="2" charset="2"/>
                  </a:rPr>
                  <a:t>Ta có: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m:t>
                    </m:r>
                    <m:r>
                      <m:rPr>
                        <m:sty m:val="p"/>
                      </m:rPr>
                      <a:rPr lang="en-US" b="0" i="0" smtClean="0">
                        <a:solidFill>
                          <a:srgbClr val="000000"/>
                        </a:solidFill>
                        <a:latin typeface="Cambria Math" panose="02040503050406030204" pitchFamily="18" charset="0"/>
                      </a:rPr>
                      <m:t>max</m:t>
                    </m:r>
                    <m:r>
                      <a:rPr lang="en-US" b="0" i="1" smtClean="0">
                        <a:solidFill>
                          <a:srgbClr val="000000"/>
                        </a:solidFill>
                        <a:latin typeface="Cambria Math" panose="02040503050406030204" pitchFamily="18" charset="0"/>
                      </a:rPr>
                      <m:t>⁡(0,</m:t>
                    </m:r>
                    <m:f>
                      <m:fPr>
                        <m:ctrlPr>
                          <a:rPr lang="en-US" b="0" i="1" smtClean="0">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b="0" i="1" smtClean="0">
                        <a:solidFill>
                          <a:srgbClr val="000000"/>
                        </a:solidFill>
                        <a:latin typeface="Cambria Math" panose="02040503050406030204" pitchFamily="18" charset="0"/>
                      </a:rPr>
                      <m:t>)</m:t>
                    </m:r>
                  </m:oMath>
                </a14:m>
                <a:endParaRPr lang="en-US">
                  <a:solidFill>
                    <a:srgbClr val="000000"/>
                  </a:solidFill>
                  <a:latin typeface="TimesNewRomanPSMT"/>
                </a:endParaRPr>
              </a:p>
              <a:p>
                <a:pPr lvl="1">
                  <a:lnSpc>
                    <a:spcPct val="120000"/>
                  </a:lnSpc>
                  <a:spcBef>
                    <a:spcPts val="600"/>
                  </a:spcBef>
                </a:pPr>
                <a:r>
                  <a:rPr lang="en-US">
                    <a:solidFill>
                      <a:srgbClr val="000000"/>
                    </a:solidFill>
                    <a:latin typeface="TimesNewRomanPSMT"/>
                  </a:rPr>
                  <a:t>	</a:t>
                </a:r>
                <a:r>
                  <a:rPr lang="en-US">
                    <a:solidFill>
                      <a:srgbClr val="000000"/>
                    </a:solidFill>
                  </a:rPr>
                  <a:t> </a:t>
                </a:r>
                <a14:m>
                  <m:oMath xmlns:m="http://schemas.openxmlformats.org/officeDocument/2006/math">
                    <m:r>
                      <m:rPr>
                        <m:sty m:val="p"/>
                      </m:rPr>
                      <a:rPr lang="en-US" b="0" i="0" smtClean="0">
                        <a:solidFill>
                          <a:srgbClr val="000000"/>
                        </a:solidFill>
                        <a:latin typeface="Cambria Math" panose="02040503050406030204" pitchFamily="18" charset="0"/>
                      </a:rPr>
                      <m:t>x</m:t>
                    </m:r>
                    <m:r>
                      <a:rPr lang="en-US" b="0" i="0"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oMath>
                </a14:m>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Nếu p</a:t>
                </a:r>
                <a:r>
                  <a:rPr lang="en-US" baseline="-25000">
                    <a:solidFill>
                      <a:srgbClr val="000000"/>
                    </a:solidFill>
                    <a:latin typeface="TimesNewRomanPSMT"/>
                  </a:rPr>
                  <a:t>k</a:t>
                </a:r>
                <a:r>
                  <a:rPr lang="en-US">
                    <a:solidFill>
                      <a:srgbClr val="000000"/>
                    </a:solidFill>
                    <a:latin typeface="TimesNewRomanPSMT"/>
                  </a:rPr>
                  <a:t> &gt;0, từ bất đẳng thức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𝑝𝑘</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𝑞𝑥</m:t>
                    </m:r>
                    <m:r>
                      <a:rPr lang="en-US" i="1" baseline="-25000">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i="1">
                        <a:solidFill>
                          <a:srgbClr val="000000"/>
                        </a:solidFill>
                        <a:latin typeface="Cambria Math" panose="02040503050406030204" pitchFamily="18" charset="0"/>
                        <a:ea typeface="Cambria Math" panose="02040503050406030204" pitchFamily="18" charset="0"/>
                      </a:rPr>
                      <m:t>á</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 đị</m:t>
                    </m:r>
                    <m:r>
                      <a:rPr lang="en-US" i="1">
                        <a:solidFill>
                          <a:srgbClr val="000000"/>
                        </a:solidFill>
                        <a:latin typeface="Cambria Math" panose="02040503050406030204" pitchFamily="18" charset="0"/>
                        <a:ea typeface="Cambria Math" panose="02040503050406030204" pitchFamily="18" charset="0"/>
                      </a:rPr>
                      <m:t>𝑛h</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 </m:t>
                    </m:r>
                  </m:oMath>
                </a14:m>
                <a:endParaRPr lang="en-US">
                  <a:solidFill>
                    <a:srgbClr val="000000"/>
                  </a:solidFill>
                  <a:latin typeface="TimesNewRomanPSMT"/>
                  <a:ea typeface="Cambria Math" panose="02040503050406030204" pitchFamily="18" charset="0"/>
                </a:endParaRPr>
              </a:p>
              <a:p>
                <a:pPr lvl="1">
                  <a:lnSpc>
                    <a:spcPct val="120000"/>
                  </a:lnSpc>
                  <a:spcBef>
                    <a:spcPts val="600"/>
                  </a:spcBef>
                </a:pPr>
                <a:r>
                  <a:rPr lang="en-US">
                    <a:solidFill>
                      <a:srgbClr val="000000"/>
                    </a:solidFill>
                    <a:latin typeface="TimesNewRomanPSMT"/>
                    <a:sym typeface="Wingdings" panose="05000000000000000000" pitchFamily="2" charset="2"/>
                  </a:rPr>
                  <a:t> Ta có: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endParaRPr lang="en-US">
                  <a:solidFill>
                    <a:srgbClr val="000000"/>
                  </a:solidFill>
                  <a:latin typeface="TimesNewRomanPSMT"/>
                </a:endParaRPr>
              </a:p>
              <a:p>
                <a:pPr lvl="1">
                  <a:lnSpc>
                    <a:spcPct val="120000"/>
                  </a:lnSpc>
                  <a:spcBef>
                    <a:spcPts val="600"/>
                  </a:spcBef>
                </a:pPr>
                <a:r>
                  <a:rPr lang="en-US">
                    <a:solidFill>
                      <a:srgbClr val="000000"/>
                    </a:solidFill>
                    <a:latin typeface="TimesNewRomanPSMT"/>
                  </a:rPr>
                  <a:t>	</a:t>
                </a:r>
                <a:r>
                  <a:rPr lang="en-US">
                    <a:solidFill>
                      <a:srgbClr val="000000"/>
                    </a:solidFill>
                  </a:rPr>
                  <a:t> </a:t>
                </a: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oMath>
                </a14:m>
                <a:endParaRPr lang="en-US">
                  <a:solidFill>
                    <a:srgbClr val="000000"/>
                  </a:solidFill>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b="0" i="1" smtClean="0">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1&lt;0 </m:t>
                    </m:r>
                    <m:r>
                      <a:rPr lang="en-US" b="0" i="1" smtClean="0">
                        <a:solidFill>
                          <a:srgbClr val="000000"/>
                        </a:solidFill>
                        <a:latin typeface="Cambria Math" panose="02040503050406030204" pitchFamily="18" charset="0"/>
                        <a:ea typeface="Cambria Math" panose="02040503050406030204" pitchFamily="18" charset="0"/>
                      </a:rPr>
                      <m:t>𝑣</m:t>
                    </m:r>
                    <m:r>
                      <a:rPr lang="en-US" b="0" i="1" smtClean="0">
                        <a:solidFill>
                          <a:srgbClr val="000000"/>
                        </a:solidFill>
                        <a:latin typeface="Cambria Math" panose="02040503050406030204" pitchFamily="18" charset="0"/>
                        <a:ea typeface="Cambria Math" panose="02040503050406030204" pitchFamily="18" charset="0"/>
                      </a:rPr>
                      <m:t>à </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2&gt;1 </m:t>
                    </m:r>
                    <m:r>
                      <a:rPr lang="en-US" b="0" i="1" smtClean="0">
                        <a:solidFill>
                          <a:srgbClr val="000000"/>
                        </a:solidFill>
                        <a:latin typeface="Cambria Math" panose="02040503050406030204" pitchFamily="18" charset="0"/>
                        <a:ea typeface="Cambria Math" panose="02040503050406030204" pitchFamily="18" charset="0"/>
                      </a:rPr>
                      <m:t>𝑡h</m:t>
                    </m:r>
                    <m:r>
                      <a:rPr lang="en-US" b="0" i="1" smtClean="0">
                        <a:solidFill>
                          <a:srgbClr val="000000"/>
                        </a:solidFill>
                        <a:latin typeface="Cambria Math" panose="02040503050406030204" pitchFamily="18" charset="0"/>
                        <a:ea typeface="Cambria Math" panose="02040503050406030204" pitchFamily="18" charset="0"/>
                      </a:rPr>
                      <m:t>ì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ả 2 đ</m:t>
                    </m:r>
                    <m:r>
                      <a:rPr lang="en-US" b="0" i="1" smtClean="0">
                        <a:solidFill>
                          <a:srgbClr val="000000"/>
                        </a:solidFill>
                        <a:latin typeface="Cambria Math" panose="02040503050406030204" pitchFamily="18" charset="0"/>
                        <a:ea typeface="Cambria Math" panose="02040503050406030204" pitchFamily="18" charset="0"/>
                      </a:rPr>
                      <m:t>𝑖</m:t>
                    </m:r>
                    <m:r>
                      <a:rPr lang="en-US" b="0" i="1" smtClean="0">
                        <a:solidFill>
                          <a:srgbClr val="000000"/>
                        </a:solidFill>
                        <a:latin typeface="Cambria Math" panose="02040503050406030204" pitchFamily="18" charset="0"/>
                        <a:ea typeface="Cambria Math" panose="02040503050406030204" pitchFamily="18" charset="0"/>
                      </a:rPr>
                      <m:t>ể</m:t>
                    </m:r>
                    <m:r>
                      <a:rPr lang="en-US" b="0" i="1" smtClean="0">
                        <a:solidFill>
                          <a:srgbClr val="000000"/>
                        </a:solidFill>
                        <a:latin typeface="Cambria Math" panose="02040503050406030204" pitchFamily="18" charset="0"/>
                        <a:ea typeface="Cambria Math" panose="02040503050406030204" pitchFamily="18" charset="0"/>
                      </a:rPr>
                      <m:t>𝑚</m:t>
                    </m:r>
                    <m:r>
                      <a:rPr lang="en-US" b="0" i="1" smtClean="0">
                        <a:solidFill>
                          <a:srgbClr val="000000"/>
                        </a:solidFill>
                        <a:latin typeface="Cambria Math" panose="02040503050406030204" pitchFamily="18" charset="0"/>
                        <a:ea typeface="Cambria Math" panose="02040503050406030204" pitchFamily="18" charset="0"/>
                      </a:rPr>
                      <m:t> đề</m:t>
                    </m:r>
                    <m:r>
                      <a:rPr lang="en-US" b="0" i="1" smtClean="0">
                        <a:solidFill>
                          <a:srgbClr val="000000"/>
                        </a:solidFill>
                        <a:latin typeface="Cambria Math" panose="02040503050406030204" pitchFamily="18" charset="0"/>
                        <a:ea typeface="Cambria Math" panose="02040503050406030204" pitchFamily="18" charset="0"/>
                      </a:rPr>
                      <m:t>𝑢</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ằ</m:t>
                    </m:r>
                    <m:r>
                      <a:rPr lang="en-US" b="0" i="1" smtClean="0">
                        <a:solidFill>
                          <a:srgbClr val="000000"/>
                        </a:solidFill>
                        <a:latin typeface="Cambria Math" panose="02040503050406030204" pitchFamily="18" charset="0"/>
                        <a:ea typeface="Cambria Math" panose="02040503050406030204" pitchFamily="18" charset="0"/>
                      </a:rPr>
                      <m:t>𝑚</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𝑏</m:t>
                    </m:r>
                    <m:r>
                      <a:rPr lang="en-US" b="0" i="1" smtClean="0">
                        <a:solidFill>
                          <a:srgbClr val="000000"/>
                        </a:solidFill>
                        <a:latin typeface="Cambria Math" panose="02040503050406030204" pitchFamily="18" charset="0"/>
                        <a:ea typeface="Cambria Math" panose="02040503050406030204" pitchFamily="18" charset="0"/>
                      </a:rPr>
                      <m:t>ê</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𝑛𝑔𝑜</m:t>
                    </m:r>
                    <m:r>
                      <a:rPr lang="en-US" b="0" i="1" smtClean="0">
                        <a:solidFill>
                          <a:srgbClr val="000000"/>
                        </a:solidFill>
                        <a:latin typeface="Cambria Math" panose="02040503050406030204" pitchFamily="18" charset="0"/>
                        <a:ea typeface="Cambria Math" panose="02040503050406030204" pitchFamily="18" charset="0"/>
                      </a:rPr>
                      <m:t>à</m:t>
                    </m:r>
                    <m:r>
                      <a:rPr lang="en-US" b="0" i="1" smtClean="0">
                        <a:solidFill>
                          <a:srgbClr val="000000"/>
                        </a:solidFill>
                        <a:latin typeface="Cambria Math" panose="02040503050406030204" pitchFamily="18" charset="0"/>
                        <a:ea typeface="Cambria Math" panose="02040503050406030204" pitchFamily="18" charset="0"/>
                      </a:rPr>
                      <m:t>𝑖</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ử</m:t>
                    </m:r>
                    <m:r>
                      <a:rPr lang="en-US" b="0" i="1" smtClean="0">
                        <a:solidFill>
                          <a:srgbClr val="000000"/>
                        </a:solidFill>
                        <a:latin typeface="Cambria Math" panose="02040503050406030204" pitchFamily="18" charset="0"/>
                        <a:ea typeface="Cambria Math" panose="02040503050406030204" pitchFamily="18" charset="0"/>
                      </a:rPr>
                      <m:t>𝑎</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𝑠</m:t>
                    </m:r>
                    <m:r>
                      <a:rPr lang="en-US" b="0" i="1" smtClean="0">
                        <a:solidFill>
                          <a:srgbClr val="000000"/>
                        </a:solidFill>
                        <a:latin typeface="Cambria Math" panose="02040503050406030204" pitchFamily="18" charset="0"/>
                        <a:ea typeface="Cambria Math" panose="02040503050406030204" pitchFamily="18" charset="0"/>
                      </a:rPr>
                      <m:t>ổ </m:t>
                    </m:r>
                    <m:r>
                      <a:rPr lang="en-US" b="0" i="1" smtClean="0">
                        <a:solidFill>
                          <a:srgbClr val="000000"/>
                        </a:solidFill>
                        <a:latin typeface="Cambria Math" panose="02040503050406030204" pitchFamily="18" charset="0"/>
                        <a:ea typeface="Cambria Math" panose="02040503050406030204" pitchFamily="18" charset="0"/>
                      </a:rPr>
                      <m:t>𝑐𝑙𝑖𝑝𝑖𝑛𝑔</m:t>
                    </m:r>
                  </m:oMath>
                </a14:m>
                <a:endParaRPr lang="en-US" b="0">
                  <a:solidFill>
                    <a:srgbClr val="000000"/>
                  </a:solidFill>
                  <a:latin typeface="TimesNewRomanPS-BoldItalicMT"/>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1=0 </m:t>
                    </m:r>
                    <m:r>
                      <a:rPr lang="en-US" i="1">
                        <a:solidFill>
                          <a:srgbClr val="000000"/>
                        </a:solidFill>
                        <a:latin typeface="Cambria Math" panose="02040503050406030204" pitchFamily="18" charset="0"/>
                        <a:ea typeface="Cambria Math" panose="02040503050406030204" pitchFamily="18" charset="0"/>
                      </a:rPr>
                      <m:t>𝑣</m:t>
                    </m:r>
                    <m:r>
                      <a:rPr lang="en-US" i="1">
                        <a:solidFill>
                          <a:srgbClr val="000000"/>
                        </a:solidFill>
                        <a:latin typeface="Cambria Math" panose="02040503050406030204" pitchFamily="18" charset="0"/>
                        <a:ea typeface="Cambria Math" panose="02040503050406030204" pitchFamily="18" charset="0"/>
                      </a:rPr>
                      <m:t>à </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2=1 </m:t>
                    </m:r>
                    <m:r>
                      <a:rPr lang="en-US" i="1">
                        <a:solidFill>
                          <a:srgbClr val="000000"/>
                        </a:solidFill>
                        <a:latin typeface="Cambria Math" panose="02040503050406030204" pitchFamily="18" charset="0"/>
                        <a:ea typeface="Cambria Math" panose="02040503050406030204" pitchFamily="18" charset="0"/>
                      </a:rPr>
                      <m:t>𝑡h</m:t>
                    </m:r>
                    <m:r>
                      <a:rPr lang="en-US" i="1">
                        <a:solidFill>
                          <a:srgbClr val="000000"/>
                        </a:solidFill>
                        <a:latin typeface="Cambria Math" panose="02040503050406030204" pitchFamily="18" charset="0"/>
                        <a:ea typeface="Cambria Math" panose="02040503050406030204" pitchFamily="18" charset="0"/>
                      </a:rPr>
                      <m:t>ì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ả 2 đ</m:t>
                    </m:r>
                    <m:r>
                      <a:rPr lang="en-US" i="1">
                        <a:solidFill>
                          <a:srgbClr val="000000"/>
                        </a:solidFill>
                        <a:latin typeface="Cambria Math" panose="02040503050406030204" pitchFamily="18" charset="0"/>
                        <a:ea typeface="Cambria Math" panose="02040503050406030204" pitchFamily="18" charset="0"/>
                      </a:rPr>
                      <m:t>𝑖</m:t>
                    </m:r>
                    <m:r>
                      <a:rPr lang="en-US" i="1">
                        <a:solidFill>
                          <a:srgbClr val="000000"/>
                        </a:solidFill>
                        <a:latin typeface="Cambria Math" panose="02040503050406030204" pitchFamily="18" charset="0"/>
                        <a:ea typeface="Cambria Math" panose="02040503050406030204" pitchFamily="18" charset="0"/>
                      </a:rPr>
                      <m:t>ể</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đề</m:t>
                    </m:r>
                    <m:r>
                      <a:rPr lang="en-US" i="1">
                        <a:solidFill>
                          <a:srgbClr val="000000"/>
                        </a:solidFill>
                        <a:latin typeface="Cambria Math" panose="02040503050406030204" pitchFamily="18" charset="0"/>
                        <a:ea typeface="Cambria Math" panose="02040503050406030204" pitchFamily="18" charset="0"/>
                      </a:rPr>
                      <m:t>𝑢</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𝑛</m:t>
                    </m:r>
                    <m:r>
                      <a:rPr lang="en-US" i="1">
                        <a:solidFill>
                          <a:srgbClr val="000000"/>
                        </a:solidFill>
                        <a:latin typeface="Cambria Math" panose="02040503050406030204" pitchFamily="18" charset="0"/>
                        <a:ea typeface="Cambria Math" panose="02040503050406030204" pitchFamily="18" charset="0"/>
                      </a:rPr>
                      <m:t>ằ</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𝑏</m:t>
                    </m:r>
                    <m:r>
                      <a:rPr lang="en-US" i="1">
                        <a:solidFill>
                          <a:srgbClr val="000000"/>
                        </a:solidFill>
                        <a:latin typeface="Cambria Math" panose="02040503050406030204" pitchFamily="18" charset="0"/>
                        <a:ea typeface="Cambria Math" panose="02040503050406030204" pitchFamily="18" charset="0"/>
                      </a:rPr>
                      <m:t>ê</m:t>
                    </m:r>
                    <m:r>
                      <a:rPr lang="en-US" i="1">
                        <a:solidFill>
                          <a:srgbClr val="000000"/>
                        </a:solidFill>
                        <a:latin typeface="Cambria Math" panose="02040503050406030204" pitchFamily="18" charset="0"/>
                        <a:ea typeface="Cambria Math" panose="02040503050406030204" pitchFamily="18" charset="0"/>
                      </a:rPr>
                      <m:t>𝑛</m:t>
                    </m:r>
                    <m:r>
                      <a:rPr lang="en-US" i="1">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𝑡𝑟𝑜𝑛𝑔</m:t>
                    </m:r>
                    <m:r>
                      <a:rPr lang="en-US" b="0" i="1" smtClean="0">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ử</m:t>
                    </m:r>
                    <m:r>
                      <a:rPr lang="en-US" i="1">
                        <a:solidFill>
                          <a:srgbClr val="000000"/>
                        </a:solidFill>
                        <a:latin typeface="Cambria Math" panose="02040503050406030204" pitchFamily="18" charset="0"/>
                        <a:ea typeface="Cambria Math" panose="02040503050406030204" pitchFamily="18" charset="0"/>
                      </a:rPr>
                      <m:t>𝑎</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𝑠</m:t>
                    </m:r>
                    <m:r>
                      <a:rPr lang="en-US" i="1">
                        <a:solidFill>
                          <a:srgbClr val="000000"/>
                        </a:solidFill>
                        <a:latin typeface="Cambria Math" panose="02040503050406030204" pitchFamily="18" charset="0"/>
                        <a:ea typeface="Cambria Math" panose="02040503050406030204" pitchFamily="18" charset="0"/>
                      </a:rPr>
                      <m:t>ổ </m:t>
                    </m:r>
                    <m:r>
                      <a:rPr lang="en-US" i="1">
                        <a:solidFill>
                          <a:srgbClr val="000000"/>
                        </a:solidFill>
                        <a:latin typeface="Cambria Math" panose="02040503050406030204" pitchFamily="18" charset="0"/>
                        <a:ea typeface="Cambria Math" panose="02040503050406030204" pitchFamily="18" charset="0"/>
                      </a:rPr>
                      <m:t>𝑐𝑙𝑖𝑝𝑖𝑛𝑔</m:t>
                    </m:r>
                  </m:oMath>
                </a14:m>
                <a:endParaRPr lang="en-US">
                  <a:solidFill>
                    <a:srgbClr val="000000"/>
                  </a:solidFill>
                  <a:latin typeface="TimesNewRomanPS-BoldItalicMT"/>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b="0" i="0" smtClean="0">
                        <a:solidFill>
                          <a:srgbClr val="000000"/>
                        </a:solidFill>
                        <a:latin typeface="Cambria Math" panose="02040503050406030204" pitchFamily="18" charset="0"/>
                      </a:rPr>
                      <m:t>0&lt;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ea typeface="Cambria Math" panose="02040503050406030204" pitchFamily="18" charset="0"/>
                      </a:rPr>
                      <m:t>𝑣</m:t>
                    </m:r>
                    <m:r>
                      <a:rPr lang="en-US" i="1">
                        <a:solidFill>
                          <a:srgbClr val="000000"/>
                        </a:solidFill>
                        <a:latin typeface="Cambria Math" panose="02040503050406030204" pitchFamily="18" charset="0"/>
                        <a:ea typeface="Cambria Math" panose="02040503050406030204" pitchFamily="18" charset="0"/>
                      </a:rPr>
                      <m:t>à </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2&lt;1 </m:t>
                    </m:r>
                    <m:r>
                      <a:rPr lang="en-US" i="1">
                        <a:solidFill>
                          <a:srgbClr val="000000"/>
                        </a:solidFill>
                        <a:latin typeface="Cambria Math" panose="02040503050406030204" pitchFamily="18" charset="0"/>
                        <a:ea typeface="Cambria Math" panose="02040503050406030204" pitchFamily="18" charset="0"/>
                      </a:rPr>
                      <m:t>𝑡h</m:t>
                    </m:r>
                    <m:r>
                      <a:rPr lang="en-US" i="1">
                        <a:solidFill>
                          <a:srgbClr val="000000"/>
                        </a:solidFill>
                        <a:latin typeface="Cambria Math" panose="02040503050406030204" pitchFamily="18" charset="0"/>
                        <a:ea typeface="Cambria Math" panose="02040503050406030204" pitchFamily="18" charset="0"/>
                      </a:rPr>
                      <m:t>ì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ả 2 đ</m:t>
                    </m:r>
                    <m:r>
                      <a:rPr lang="en-US" i="1">
                        <a:solidFill>
                          <a:srgbClr val="000000"/>
                        </a:solidFill>
                        <a:latin typeface="Cambria Math" panose="02040503050406030204" pitchFamily="18" charset="0"/>
                        <a:ea typeface="Cambria Math" panose="02040503050406030204" pitchFamily="18" charset="0"/>
                      </a:rPr>
                      <m:t>𝑖</m:t>
                    </m:r>
                    <m:r>
                      <a:rPr lang="en-US" i="1">
                        <a:solidFill>
                          <a:srgbClr val="000000"/>
                        </a:solidFill>
                        <a:latin typeface="Cambria Math" panose="02040503050406030204" pitchFamily="18" charset="0"/>
                        <a:ea typeface="Cambria Math" panose="02040503050406030204" pitchFamily="18" charset="0"/>
                      </a:rPr>
                      <m:t>ể</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đề</m:t>
                    </m:r>
                    <m:r>
                      <a:rPr lang="en-US" i="1">
                        <a:solidFill>
                          <a:srgbClr val="000000"/>
                        </a:solidFill>
                        <a:latin typeface="Cambria Math" panose="02040503050406030204" pitchFamily="18" charset="0"/>
                        <a:ea typeface="Cambria Math" panose="02040503050406030204" pitchFamily="18" charset="0"/>
                      </a:rPr>
                      <m:t>𝑢</m:t>
                    </m:r>
                    <m:r>
                      <a:rPr lang="en-US" i="1">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ầ</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 đượ</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𝑥𝑒𝑚</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é</m:t>
                    </m:r>
                    <m:r>
                      <a:rPr lang="en-US" b="0" i="1" smtClean="0">
                        <a:solidFill>
                          <a:srgbClr val="000000"/>
                        </a:solidFill>
                        <a:latin typeface="Cambria Math" panose="02040503050406030204" pitchFamily="18" charset="0"/>
                        <a:ea typeface="Cambria Math" panose="02040503050406030204" pitchFamily="18" charset="0"/>
                      </a:rPr>
                      <m:t>𝑡</m:t>
                    </m:r>
                  </m:oMath>
                </a14:m>
                <a:endParaRPr lang="en-US">
                  <a:solidFill>
                    <a:srgbClr val="000000"/>
                  </a:solidFill>
                  <a:latin typeface="TimesNewRomanPS-BoldItalicMT"/>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30508"/>
                <a:ext cx="10122730" cy="5938036"/>
              </a:xfrm>
              <a:prstGeom prst="rect">
                <a:avLst/>
              </a:prstGeom>
              <a:blipFill>
                <a:blip r:embed="rId2"/>
                <a:stretch>
                  <a:fillRect l="-421" b="-71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F017B3-723A-4C3F-B287-6DDC257F5D14}"/>
              </a:ext>
            </a:extLst>
          </p:cNvPr>
          <p:cNvPicPr>
            <a:picLocks noChangeAspect="1"/>
          </p:cNvPicPr>
          <p:nvPr/>
        </p:nvPicPr>
        <p:blipFill>
          <a:blip r:embed="rId3"/>
          <a:stretch>
            <a:fillRect/>
          </a:stretch>
        </p:blipFill>
        <p:spPr>
          <a:xfrm>
            <a:off x="9409172" y="2079916"/>
            <a:ext cx="1944628" cy="1527051"/>
          </a:xfrm>
          <a:prstGeom prst="rect">
            <a:avLst/>
          </a:prstGeom>
        </p:spPr>
      </p:pic>
      <p:pic>
        <p:nvPicPr>
          <p:cNvPr id="8" name="Picture 7">
            <a:extLst>
              <a:ext uri="{FF2B5EF4-FFF2-40B4-BE49-F238E27FC236}">
                <a16:creationId xmlns:a16="http://schemas.microsoft.com/office/drawing/2014/main" id="{2078793B-9930-46B6-88D6-569CE078F27D}"/>
              </a:ext>
            </a:extLst>
          </p:cNvPr>
          <p:cNvPicPr>
            <a:picLocks noChangeAspect="1"/>
          </p:cNvPicPr>
          <p:nvPr/>
        </p:nvPicPr>
        <p:blipFill>
          <a:blip r:embed="rId4"/>
          <a:stretch>
            <a:fillRect/>
          </a:stretch>
        </p:blipFill>
        <p:spPr>
          <a:xfrm>
            <a:off x="9165117" y="4254709"/>
            <a:ext cx="2039116" cy="1453899"/>
          </a:xfrm>
          <a:prstGeom prst="rect">
            <a:avLst/>
          </a:prstGeom>
        </p:spPr>
      </p:pic>
    </p:spTree>
    <p:extLst>
      <p:ext uri="{BB962C8B-B14F-4D97-AF65-F5344CB8AC3E}">
        <p14:creationId xmlns:p14="http://schemas.microsoft.com/office/powerpoint/2010/main" val="476949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544632"/>
                <a:ext cx="7547170" cy="4970335"/>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Nhận xét: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m:t>
                    </m:r>
                    <m:r>
                      <m:rPr>
                        <m:sty m:val="p"/>
                      </m:rPr>
                      <a:rPr lang="en-US" b="0" i="0" smtClean="0">
                        <a:solidFill>
                          <a:srgbClr val="000000"/>
                        </a:solidFill>
                        <a:latin typeface="Cambria Math" panose="02040503050406030204" pitchFamily="18" charset="0"/>
                      </a:rPr>
                      <m:t>max</m:t>
                    </m:r>
                    <m:r>
                      <a:rPr lang="en-US" b="0" i="1" smtClean="0">
                        <a:solidFill>
                          <a:srgbClr val="000000"/>
                        </a:solidFill>
                        <a:latin typeface="Cambria Math" panose="02040503050406030204" pitchFamily="18" charset="0"/>
                      </a:rPr>
                      <m:t>⁡(0,</m:t>
                    </m:r>
                    <m:f>
                      <m:fPr>
                        <m:ctrlPr>
                          <a:rPr lang="en-US" b="0" i="1" smtClean="0">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b="0" i="1" smtClean="0">
                        <a:solidFill>
                          <a:srgbClr val="000000"/>
                        </a:solidFill>
                        <a:latin typeface="Cambria Math" panose="02040503050406030204" pitchFamily="18" charset="0"/>
                      </a:rPr>
                      <m:t>)</m:t>
                    </m:r>
                  </m:oMath>
                </a14:m>
                <a:r>
                  <a:rPr lang="en-US">
                    <a:solidFill>
                      <a:srgbClr val="000000"/>
                    </a:solidFill>
                    <a:latin typeface="TimesNewRomanPSMT"/>
                  </a:rPr>
                  <a:t> </a:t>
                </a:r>
                <a14:m>
                  <m:oMath xmlns:m="http://schemas.openxmlformats.org/officeDocument/2006/math">
                    <m:r>
                      <a:rPr lang="en-US" b="0" i="0"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e>
                        </m:d>
                      </m:e>
                    </m:func>
                  </m:oMath>
                </a14:m>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t1 thay đổi giá trị tăng dần từ 0 đến </a:t>
                </a:r>
                <a14:m>
                  <m:oMath xmlns:m="http://schemas.openxmlformats.org/officeDocument/2006/math">
                    <m:r>
                      <m:rPr>
                        <m:sty m:val="p"/>
                      </m:rPr>
                      <a:rPr lang="en-US">
                        <a:solidFill>
                          <a:srgbClr val="000000"/>
                        </a:solidFill>
                        <a:latin typeface="Cambria Math" panose="02040503050406030204" pitchFamily="18" charset="0"/>
                      </a:rPr>
                      <m:t>max</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từ noài vào trong cửa sổ clipping.</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t2 thay đổi giá trị giảm dần từ 1 đến </a:t>
                </a:r>
                <a14:m>
                  <m:oMath xmlns:m="http://schemas.openxmlformats.org/officeDocument/2006/math">
                    <m:r>
                      <a:rPr lang="en-US" b="0" i="1" smtClean="0">
                        <a:solidFill>
                          <a:srgbClr val="000000"/>
                        </a:solidFill>
                        <a:latin typeface="Cambria Math" panose="02040503050406030204" pitchFamily="18" charset="0"/>
                      </a:rPr>
                      <m:t>𝑚𝑖𝑛</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trong cửa sổ clipping ra ngoài.</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t1 thay đổi giá trị tăng dần từ 0 đến </a:t>
                </a:r>
                <a14:m>
                  <m:oMath xmlns:m="http://schemas.openxmlformats.org/officeDocument/2006/math">
                    <m:r>
                      <m:rPr>
                        <m:sty m:val="p"/>
                      </m:rPr>
                      <a:rPr lang="en-US">
                        <a:solidFill>
                          <a:srgbClr val="000000"/>
                        </a:solidFill>
                        <a:latin typeface="Cambria Math" panose="02040503050406030204" pitchFamily="18" charset="0"/>
                      </a:rPr>
                      <m:t>max</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còn t2 thay đổi giá trị giảm dần từ 1 đến </a:t>
                </a:r>
                <a14:m>
                  <m:oMath xmlns:m="http://schemas.openxmlformats.org/officeDocument/2006/math">
                    <m:r>
                      <a:rPr lang="en-US" i="1">
                        <a:solidFill>
                          <a:srgbClr val="000000"/>
                        </a:solidFill>
                        <a:latin typeface="Cambria Math" panose="02040503050406030204" pitchFamily="18" charset="0"/>
                      </a:rPr>
                      <m:t>𝑚𝑖𝑛</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từ ngoài cửa sổ clipping ra bên ngoài cửa sổ clipping.</a:t>
                </a: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7547170" cy="4970335"/>
              </a:xfrm>
              <a:prstGeom prst="rect">
                <a:avLst/>
              </a:prstGeom>
              <a:blipFill>
                <a:blip r:embed="rId2"/>
                <a:stretch>
                  <a:fillRect l="-565" r="-727" b="-9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277A1-DF75-4185-BECB-1F3996C568B1}"/>
              </a:ext>
            </a:extLst>
          </p:cNvPr>
          <p:cNvPicPr>
            <a:picLocks noChangeAspect="1"/>
          </p:cNvPicPr>
          <p:nvPr/>
        </p:nvPicPr>
        <p:blipFill>
          <a:blip r:embed="rId3"/>
          <a:stretch>
            <a:fillRect/>
          </a:stretch>
        </p:blipFill>
        <p:spPr>
          <a:xfrm>
            <a:off x="8653589" y="1037485"/>
            <a:ext cx="2307341" cy="1880620"/>
          </a:xfrm>
          <a:prstGeom prst="rect">
            <a:avLst/>
          </a:prstGeom>
        </p:spPr>
      </p:pic>
      <p:pic>
        <p:nvPicPr>
          <p:cNvPr id="9" name="Picture 8">
            <a:extLst>
              <a:ext uri="{FF2B5EF4-FFF2-40B4-BE49-F238E27FC236}">
                <a16:creationId xmlns:a16="http://schemas.microsoft.com/office/drawing/2014/main" id="{6D4036D5-DC05-4B53-ADED-55CE30FE2EA5}"/>
              </a:ext>
            </a:extLst>
          </p:cNvPr>
          <p:cNvPicPr>
            <a:picLocks noChangeAspect="1"/>
          </p:cNvPicPr>
          <p:nvPr/>
        </p:nvPicPr>
        <p:blipFill>
          <a:blip r:embed="rId4"/>
          <a:stretch>
            <a:fillRect/>
          </a:stretch>
        </p:blipFill>
        <p:spPr>
          <a:xfrm>
            <a:off x="9232386" y="2854473"/>
            <a:ext cx="2273813" cy="1636779"/>
          </a:xfrm>
          <a:prstGeom prst="rect">
            <a:avLst/>
          </a:prstGeom>
        </p:spPr>
      </p:pic>
      <p:pic>
        <p:nvPicPr>
          <p:cNvPr id="11" name="Picture 10">
            <a:extLst>
              <a:ext uri="{FF2B5EF4-FFF2-40B4-BE49-F238E27FC236}">
                <a16:creationId xmlns:a16="http://schemas.microsoft.com/office/drawing/2014/main" id="{27909C00-F10A-47AC-BA1C-B6F00D37BB78}"/>
              </a:ext>
            </a:extLst>
          </p:cNvPr>
          <p:cNvPicPr>
            <a:picLocks noChangeAspect="1"/>
          </p:cNvPicPr>
          <p:nvPr/>
        </p:nvPicPr>
        <p:blipFill>
          <a:blip r:embed="rId5"/>
          <a:stretch>
            <a:fillRect/>
          </a:stretch>
        </p:blipFill>
        <p:spPr>
          <a:xfrm>
            <a:off x="8982450" y="4720028"/>
            <a:ext cx="2523749" cy="1612395"/>
          </a:xfrm>
          <a:prstGeom prst="rect">
            <a:avLst/>
          </a:prstGeom>
        </p:spPr>
      </p:pic>
    </p:spTree>
    <p:extLst>
      <p:ext uri="{BB962C8B-B14F-4D97-AF65-F5344CB8AC3E}">
        <p14:creationId xmlns:p14="http://schemas.microsoft.com/office/powerpoint/2010/main" val="368215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544632"/>
                <a:ext cx="10122730" cy="5282087"/>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=5; y</a:t>
                </a:r>
                <a:r>
                  <a:rPr lang="en-US" baseline="-25000">
                    <a:solidFill>
                      <a:srgbClr val="FF0000"/>
                    </a:solidFill>
                    <a:latin typeface="TimesNewRomanPSMT"/>
                  </a:rPr>
                  <a:t>wmin</a:t>
                </a:r>
                <a:r>
                  <a:rPr lang="en-US">
                    <a:solidFill>
                      <a:srgbClr val="FF0000"/>
                    </a:solidFill>
                    <a:latin typeface="TimesNewRomanPSMT"/>
                  </a:rPr>
                  <a:t>=5; x</a:t>
                </a:r>
                <a:r>
                  <a:rPr lang="en-US" baseline="-25000">
                    <a:solidFill>
                      <a:srgbClr val="FF0000"/>
                    </a:solidFill>
                    <a:latin typeface="TimesNewRomanPSMT"/>
                  </a:rPr>
                  <a:t>wmax</a:t>
                </a:r>
                <a:r>
                  <a:rPr lang="en-US">
                    <a:solidFill>
                      <a:srgbClr val="FF0000"/>
                    </a:solidFill>
                    <a:latin typeface="TimesNewRomanPSMT"/>
                  </a:rPr>
                  <a:t>=9; y</a:t>
                </a:r>
                <a:r>
                  <a:rPr lang="en-US" baseline="-25000">
                    <a:solidFill>
                      <a:srgbClr val="FF0000"/>
                    </a:solidFill>
                    <a:latin typeface="TimesNewRomanPSMT"/>
                  </a:rPr>
                  <a:t>wmax</a:t>
                </a:r>
                <a:r>
                  <a:rPr lang="en-US">
                    <a:solidFill>
                      <a:srgbClr val="FF0000"/>
                    </a:solidFill>
                    <a:latin typeface="TimesNewRomanPSMT"/>
                  </a:rPr>
                  <a:t>=9.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P1(4,12); P2(8,8)</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8−4</m:t>
                        </m:r>
                      </m:e>
                    </m:d>
                    <m:r>
                      <a:rPr lang="en-US" sz="2000" b="0" i="1" smtClean="0">
                        <a:solidFill>
                          <a:srgbClr val="000000"/>
                        </a:solidFill>
                        <a:latin typeface="Cambria Math" panose="02040503050406030204" pitchFamily="18" charset="0"/>
                        <a:ea typeface="Cambria Math" panose="02040503050406030204" pitchFamily="18" charset="0"/>
                      </a:rPr>
                      <m:t>=−4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=8 −4=4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8−12</m:t>
                        </m:r>
                      </m:e>
                    </m:d>
                    <m:r>
                      <a:rPr lang="en-US" sz="2000" b="0" i="1" smtClean="0">
                        <a:solidFill>
                          <a:srgbClr val="000000"/>
                        </a:solidFill>
                        <a:latin typeface="Cambria Math" panose="02040503050406030204" pitchFamily="18" charset="0"/>
                        <a:ea typeface="Cambria Math" panose="02040503050406030204" pitchFamily="18" charset="0"/>
                      </a:rPr>
                      <m:t>=4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=8−12=−4</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P4)</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rPr>
                                  <m:t>−4</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rPr>
                                  <m:t>−4</m:t>
                                </m:r>
                              </m:den>
                            </m:f>
                          </m:e>
                        </m:d>
                      </m:e>
                    </m:func>
                    <m:r>
                      <a:rPr lang="en-US" b="0" i="1" smtClean="0">
                        <a:solidFill>
                          <a:srgbClr val="000000"/>
                        </a:solidFill>
                        <a:latin typeface="Cambria Math" panose="02040503050406030204" pitchFamily="18" charset="0"/>
                      </a:rPr>
                      <m:t>=3/4</m:t>
                    </m:r>
                  </m:oMath>
                </a14:m>
                <a:endParaRPr lang="en-US">
                  <a:solidFill>
                    <a:srgbClr val="000000"/>
                  </a:solidFill>
                  <a:latin typeface="TimesNewRomanPSMT"/>
                </a:endParaRPr>
              </a:p>
              <a:p>
                <a:pPr marL="800100" lvl="1" indent="-342900">
                  <a:lnSpc>
                    <a:spcPct val="150000"/>
                  </a:lnSpc>
                  <a:buFont typeface="Courier New" panose="02070309020205020404" pitchFamily="49" charset="0"/>
                  <a:buChar char="o"/>
                </a:pP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=4+</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∗4=7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=12+</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∗−4=9</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P3)</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5</m:t>
                                </m:r>
                              </m:num>
                              <m:den>
                                <m:r>
                                  <a:rPr lang="en-US" b="0" i="1" smtClean="0">
                                    <a:solidFill>
                                      <a:srgbClr val="000000"/>
                                    </a:solidFill>
                                    <a:latin typeface="Cambria Math" panose="02040503050406030204" pitchFamily="18" charset="0"/>
                                  </a:rPr>
                                  <m:t>4</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7</m:t>
                                </m:r>
                              </m:num>
                              <m:den>
                                <m:r>
                                  <a:rPr lang="en-US" b="0" i="1"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r>
                      <a:rPr lang="en-US" b="1" i="0" smtClean="0">
                        <a:solidFill>
                          <a:srgbClr val="FF0000"/>
                        </a:solidFill>
                        <a:latin typeface="Cambria Math" panose="02040503050406030204" pitchFamily="18" charset="0"/>
                      </a:rPr>
                      <m:t>𝟏</m:t>
                    </m:r>
                  </m:oMath>
                </a14:m>
                <a:endParaRPr lang="en-US" b="1">
                  <a:solidFill>
                    <a:srgbClr val="000000"/>
                  </a:solidFill>
                  <a:latin typeface="TimesNewRomanPS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10122730" cy="5282087"/>
              </a:xfrm>
              <a:prstGeom prst="rect">
                <a:avLst/>
              </a:prstGeom>
              <a:blipFill>
                <a:blip r:embed="rId2"/>
                <a:stretch>
                  <a:fillRect l="-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=4−5=−1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9 −4=5</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12 −5=7</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9 −12=−3</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3"/>
                  <a:stretch>
                    <a:fillRect b="-5863"/>
                  </a:stretch>
                </a:blipFill>
                <a:ln>
                  <a:noFill/>
                </a:ln>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44BE8EAF-A539-454B-8583-3BFA4B9EAD83}"/>
              </a:ext>
            </a:extLst>
          </p:cNvPr>
          <p:cNvPicPr>
            <a:picLocks noChangeAspect="1"/>
          </p:cNvPicPr>
          <p:nvPr/>
        </p:nvPicPr>
        <p:blipFill>
          <a:blip r:embed="rId4"/>
          <a:stretch>
            <a:fillRect/>
          </a:stretch>
        </p:blipFill>
        <p:spPr>
          <a:xfrm>
            <a:off x="8964392" y="4126727"/>
            <a:ext cx="2643408" cy="2728617"/>
          </a:xfrm>
          <a:prstGeom prst="rect">
            <a:avLst/>
          </a:prstGeom>
        </p:spPr>
      </p:pic>
    </p:spTree>
    <p:extLst>
      <p:ext uri="{BB962C8B-B14F-4D97-AF65-F5344CB8AC3E}">
        <p14:creationId xmlns:p14="http://schemas.microsoft.com/office/powerpoint/2010/main" val="176827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3F1D7D-C805-48A2-AB48-6799F2E73949}"/>
              </a:ext>
            </a:extLst>
          </p:cNvPr>
          <p:cNvPicPr>
            <a:picLocks noChangeAspect="1"/>
          </p:cNvPicPr>
          <p:nvPr/>
        </p:nvPicPr>
        <p:blipFill>
          <a:blip r:embed="rId2"/>
          <a:stretch>
            <a:fillRect/>
          </a:stretch>
        </p:blipFill>
        <p:spPr>
          <a:xfrm>
            <a:off x="8623409" y="4409338"/>
            <a:ext cx="3123261" cy="1803462"/>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784545"/>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71646"/>
                <a:ext cx="10122730" cy="5874622"/>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=0; y</a:t>
                </a:r>
                <a:r>
                  <a:rPr lang="en-US" baseline="-25000">
                    <a:solidFill>
                      <a:srgbClr val="FF0000"/>
                    </a:solidFill>
                    <a:latin typeface="TimesNewRomanPSMT"/>
                  </a:rPr>
                  <a:t>wmin</a:t>
                </a:r>
                <a:r>
                  <a:rPr lang="en-US">
                    <a:solidFill>
                      <a:srgbClr val="FF0000"/>
                    </a:solidFill>
                    <a:latin typeface="TimesNewRomanPSMT"/>
                  </a:rPr>
                  <a:t>=0; x</a:t>
                </a:r>
                <a:r>
                  <a:rPr lang="en-US" baseline="-25000">
                    <a:solidFill>
                      <a:srgbClr val="FF0000"/>
                    </a:solidFill>
                    <a:latin typeface="TimesNewRomanPSMT"/>
                  </a:rPr>
                  <a:t>wmax</a:t>
                </a:r>
                <a:r>
                  <a:rPr lang="en-US">
                    <a:solidFill>
                      <a:srgbClr val="FF0000"/>
                    </a:solidFill>
                    <a:latin typeface="TimesNewRomanPSMT"/>
                  </a:rPr>
                  <a:t>=10; y</a:t>
                </a:r>
                <a:r>
                  <a:rPr lang="en-US" baseline="-25000">
                    <a:solidFill>
                      <a:srgbClr val="FF0000"/>
                    </a:solidFill>
                    <a:latin typeface="TimesNewRomanPSMT"/>
                  </a:rPr>
                  <a:t>wmax</a:t>
                </a:r>
                <a:r>
                  <a:rPr lang="en-US">
                    <a:solidFill>
                      <a:srgbClr val="FF0000"/>
                    </a:solidFill>
                    <a:latin typeface="TimesNewRomanPSMT"/>
                  </a:rPr>
                  <a:t>=10.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P1(-5,3); P2(15,9)</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15−−5</m:t>
                        </m:r>
                      </m:e>
                    </m:d>
                    <m:r>
                      <a:rPr lang="en-US" sz="2000" b="0" i="1" smtClean="0">
                        <a:solidFill>
                          <a:srgbClr val="000000"/>
                        </a:solidFill>
                        <a:latin typeface="Cambria Math" panose="02040503050406030204" pitchFamily="18" charset="0"/>
                        <a:ea typeface="Cambria Math" panose="02040503050406030204" pitchFamily="18" charset="0"/>
                      </a:rPr>
                      <m:t>=−20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=15 −−5=20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9−3</m:t>
                        </m:r>
                      </m:e>
                    </m:d>
                    <m:r>
                      <a:rPr lang="en-US" sz="2000" b="0" i="1" smtClean="0">
                        <a:solidFill>
                          <a:srgbClr val="000000"/>
                        </a:solidFill>
                        <a:latin typeface="Cambria Math" panose="02040503050406030204" pitchFamily="18" charset="0"/>
                        <a:ea typeface="Cambria Math" panose="02040503050406030204" pitchFamily="18" charset="0"/>
                      </a:rPr>
                      <m:t>=−6</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=9−3=6</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P3)</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rPr>
                                  <m:t>−6</m:t>
                                </m:r>
                              </m:den>
                            </m:f>
                          </m:e>
                        </m:d>
                      </m:e>
                    </m:fun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m:t>
                    </m:r>
                  </m:oMath>
                </a14:m>
                <a:endParaRPr lang="en-US">
                  <a:solidFill>
                    <a:srgbClr val="000000"/>
                  </a:solidFill>
                  <a:latin typeface="TimesNewRomanPSMT"/>
                </a:endParaRPr>
              </a:p>
              <a:p>
                <a:pPr marL="800100" lvl="1" indent="-342900">
                  <a:lnSpc>
                    <a:spcPct val="150000"/>
                  </a:lnSpc>
                  <a:buFont typeface="Courier New" panose="02070309020205020404" pitchFamily="49" charset="0"/>
                  <a:buChar char="o"/>
                </a:pP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=−5+</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∗20=0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=3+</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∗6=4.5</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P4)</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7</m:t>
                                </m:r>
                              </m:num>
                              <m:den>
                                <m:r>
                                  <a:rPr lang="en-US" b="0" i="1" smtClean="0">
                                    <a:solidFill>
                                      <a:srgbClr val="000000"/>
                                    </a:solidFill>
                                    <a:latin typeface="Cambria Math" panose="02040503050406030204" pitchFamily="18" charset="0"/>
                                  </a:rPr>
                                  <m:t>7</m:t>
                                </m:r>
                              </m:den>
                            </m:f>
                          </m:e>
                        </m:d>
                      </m:e>
                    </m:func>
                    <m:r>
                      <a:rPr lang="en-US" i="1">
                        <a:solidFill>
                          <a:srgbClr val="000000"/>
                        </a:solidFill>
                        <a:latin typeface="Cambria Math" panose="02040503050406030204" pitchFamily="18" charset="0"/>
                      </a:rPr>
                      <m:t>=</m:t>
                    </m:r>
                    <m:f>
                      <m:fPr>
                        <m:ctrlPr>
                          <a:rPr lang="en-US" b="1" i="1" smtClean="0">
                            <a:solidFill>
                              <a:schemeClr val="tx1"/>
                            </a:solidFill>
                            <a:latin typeface="Cambria Math" panose="02040503050406030204" pitchFamily="18" charset="0"/>
                          </a:rPr>
                        </m:ctrlPr>
                      </m:fPr>
                      <m:num>
                        <m:r>
                          <a:rPr lang="en-US" b="1" i="0" smtClean="0">
                            <a:solidFill>
                              <a:schemeClr val="tx1"/>
                            </a:solidFill>
                            <a:latin typeface="Cambria Math" panose="02040503050406030204" pitchFamily="18" charset="0"/>
                          </a:rPr>
                          <m:t>𝟑</m:t>
                        </m:r>
                      </m:num>
                      <m:den>
                        <m:r>
                          <a:rPr lang="en-US" b="1" i="0" smtClean="0">
                            <a:solidFill>
                              <a:schemeClr val="tx1"/>
                            </a:solidFill>
                            <a:latin typeface="Cambria Math" panose="02040503050406030204" pitchFamily="18" charset="0"/>
                          </a:rPr>
                          <m:t>𝟒</m:t>
                        </m:r>
                      </m:den>
                    </m:f>
                  </m:oMath>
                </a14:m>
                <a:endParaRPr lang="en-US" b="1">
                  <a:solidFill>
                    <a:srgbClr val="FF0000"/>
                  </a:solidFill>
                  <a:latin typeface="TimesNewRomanPSMT"/>
                </a:endParaRPr>
              </a:p>
              <a:p>
                <a:pPr marL="800100" lvl="1" indent="-342900">
                  <a:lnSpc>
                    <a:spcPct val="150000"/>
                  </a:lnSpc>
                  <a:buFont typeface="Courier New" panose="02070309020205020404" pitchFamily="49" charset="0"/>
                  <a:buChar char="o"/>
                </a:pPr>
                <a:r>
                  <a:rPr lang="en-US">
                    <a:solidFill>
                      <a:srgbClr val="000000"/>
                    </a:solidFill>
                  </a:rPr>
                  <a:t> </a:t>
                </a: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=−5+</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∗20=10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=3+</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∗6=7.5</m:t>
                    </m:r>
                  </m:oMath>
                </a14:m>
                <a:endParaRPr lang="en-US">
                  <a:solidFill>
                    <a:srgbClr val="000000"/>
                  </a:solidFill>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71646"/>
                <a:ext cx="10122730" cy="5874622"/>
              </a:xfrm>
              <a:prstGeom prst="rect">
                <a:avLst/>
              </a:prstGeom>
              <a:blipFill>
                <a:blip r:embed="rId3"/>
                <a:stretch>
                  <a:fillRect l="-421" t="-10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=−5−0=−5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10 −−5=15</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3 −0=3</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10 −3=7</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4"/>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07776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6DAB0-128E-47F5-8271-2DC10F209302}"/>
              </a:ext>
            </a:extLst>
          </p:cNvPr>
          <p:cNvPicPr>
            <a:picLocks noChangeAspect="1"/>
          </p:cNvPicPr>
          <p:nvPr/>
        </p:nvPicPr>
        <p:blipFill>
          <a:blip r:embed="rId2"/>
          <a:stretch>
            <a:fillRect/>
          </a:stretch>
        </p:blipFill>
        <p:spPr>
          <a:xfrm>
            <a:off x="7920794" y="4103385"/>
            <a:ext cx="4122811" cy="2385560"/>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784545"/>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71646"/>
                <a:ext cx="10122730" cy="4694490"/>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=0; y</a:t>
                </a:r>
                <a:r>
                  <a:rPr lang="en-US" baseline="-25000">
                    <a:solidFill>
                      <a:srgbClr val="FF0000"/>
                    </a:solidFill>
                    <a:latin typeface="TimesNewRomanPSMT"/>
                  </a:rPr>
                  <a:t>wmin</a:t>
                </a:r>
                <a:r>
                  <a:rPr lang="en-US">
                    <a:solidFill>
                      <a:srgbClr val="FF0000"/>
                    </a:solidFill>
                    <a:latin typeface="TimesNewRomanPSMT"/>
                  </a:rPr>
                  <a:t>=0; x</a:t>
                </a:r>
                <a:r>
                  <a:rPr lang="en-US" baseline="-25000">
                    <a:solidFill>
                      <a:srgbClr val="FF0000"/>
                    </a:solidFill>
                    <a:latin typeface="TimesNewRomanPSMT"/>
                  </a:rPr>
                  <a:t>wmax</a:t>
                </a:r>
                <a:r>
                  <a:rPr lang="en-US">
                    <a:solidFill>
                      <a:srgbClr val="FF0000"/>
                    </a:solidFill>
                    <a:latin typeface="TimesNewRomanPSMT"/>
                  </a:rPr>
                  <a:t>=10; y</a:t>
                </a:r>
                <a:r>
                  <a:rPr lang="en-US" baseline="-25000">
                    <a:solidFill>
                      <a:srgbClr val="FF0000"/>
                    </a:solidFill>
                    <a:latin typeface="TimesNewRomanPSMT"/>
                  </a:rPr>
                  <a:t>wmax</a:t>
                </a:r>
                <a:r>
                  <a:rPr lang="en-US">
                    <a:solidFill>
                      <a:srgbClr val="FF0000"/>
                    </a:solidFill>
                    <a:latin typeface="TimesNewRomanPSMT"/>
                  </a:rPr>
                  <a:t>=10.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P1(-8,2); P2(2,14)</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2−−8</m:t>
                        </m:r>
                      </m:e>
                    </m:d>
                    <m:r>
                      <a:rPr lang="en-US" sz="2000" b="0" i="1" smtClean="0">
                        <a:solidFill>
                          <a:srgbClr val="000000"/>
                        </a:solidFill>
                        <a:latin typeface="Cambria Math" panose="02040503050406030204" pitchFamily="18" charset="0"/>
                        <a:ea typeface="Cambria Math" panose="02040503050406030204" pitchFamily="18" charset="0"/>
                      </a:rPr>
                      <m:t>=−10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=2 −−8=10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14−2</m:t>
                        </m:r>
                      </m:e>
                    </m:d>
                    <m:r>
                      <a:rPr lang="en-US" sz="2000" b="0" i="1" smtClean="0">
                        <a:solidFill>
                          <a:srgbClr val="000000"/>
                        </a:solidFill>
                        <a:latin typeface="Cambria Math" panose="02040503050406030204" pitchFamily="18" charset="0"/>
                        <a:ea typeface="Cambria Math" panose="02040503050406030204" pitchFamily="18" charset="0"/>
                      </a:rPr>
                      <m:t>=−12</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=14−2=12</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P3)</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num>
                              <m:den>
                                <m:r>
                                  <a:rPr lang="en-US" b="0" i="1" smtClean="0">
                                    <a:solidFill>
                                      <a:srgbClr val="000000"/>
                                    </a:solidFill>
                                    <a:latin typeface="Cambria Math" panose="02040503050406030204" pitchFamily="18" charset="0"/>
                                  </a:rPr>
                                  <m:t>−10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num>
                              <m:den>
                                <m:r>
                                  <a:rPr lang="en-US" b="0" i="1" smtClean="0">
                                    <a:solidFill>
                                      <a:srgbClr val="000000"/>
                                    </a:solidFill>
                                    <a:latin typeface="Cambria Math" panose="02040503050406030204" pitchFamily="18" charset="0"/>
                                  </a:rPr>
                                  <m:t>−12</m:t>
                                </m:r>
                              </m:den>
                            </m:f>
                          </m:e>
                        </m:d>
                      </m:e>
                    </m:fun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num>
                      <m:den>
                        <m:r>
                          <a:rPr lang="en-US" b="0" i="1" smtClean="0">
                            <a:solidFill>
                              <a:srgbClr val="000000"/>
                            </a:solidFill>
                            <a:latin typeface="Cambria Math" panose="02040503050406030204" pitchFamily="18" charset="0"/>
                          </a:rPr>
                          <m:t>12</m:t>
                        </m:r>
                      </m:den>
                    </m:f>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6</m:t>
                        </m:r>
                      </m:den>
                    </m:f>
                    <m:r>
                      <a:rPr lang="en-US" b="0" i="1" smtClean="0">
                        <a:solidFill>
                          <a:srgbClr val="000000"/>
                        </a:solidFill>
                        <a:latin typeface="Cambria Math" panose="02040503050406030204" pitchFamily="18" charset="0"/>
                      </a:rPr>
                      <m:t>&lt;0:</m:t>
                    </m:r>
                    <m:r>
                      <a:rPr lang="en-US" b="0" i="1" smtClean="0">
                        <a:solidFill>
                          <a:srgbClr val="000000"/>
                        </a:solidFill>
                        <a:latin typeface="Cambria Math" panose="02040503050406030204" pitchFamily="18" charset="0"/>
                      </a:rPr>
                      <m:t>𝐾h</m:t>
                    </m:r>
                    <m:r>
                      <a:rPr lang="en-US" b="0" i="1" smtClean="0">
                        <a:solidFill>
                          <a:srgbClr val="000000"/>
                        </a:solidFill>
                        <a:latin typeface="Cambria Math" panose="02040503050406030204" pitchFamily="18" charset="0"/>
                      </a:rPr>
                      <m:t>ô</m:t>
                    </m:r>
                    <m:r>
                      <a:rPr lang="en-US" b="0" i="1" smtClean="0">
                        <a:solidFill>
                          <a:srgbClr val="000000"/>
                        </a:solidFill>
                        <a:latin typeface="Cambria Math" panose="02040503050406030204" pitchFamily="18" charset="0"/>
                      </a:rPr>
                      <m:t>𝑛𝑔</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é</m:t>
                    </m:r>
                    <m:r>
                      <a:rPr lang="en-US" b="0" i="1" smtClean="0">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 </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P4)</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18</m:t>
                                </m:r>
                              </m:num>
                              <m:den>
                                <m:r>
                                  <a:rPr lang="en-US" b="0" i="1" smtClean="0">
                                    <a:solidFill>
                                      <a:srgbClr val="000000"/>
                                    </a:solidFill>
                                    <a:latin typeface="Cambria Math" panose="02040503050406030204" pitchFamily="18" charset="0"/>
                                  </a:rPr>
                                  <m:t>10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12</m:t>
                                </m:r>
                              </m:num>
                              <m:den>
                                <m:r>
                                  <a:rPr lang="en-US" b="0" i="1" smtClean="0">
                                    <a:solidFill>
                                      <a:srgbClr val="000000"/>
                                    </a:solidFill>
                                    <a:latin typeface="Cambria Math" panose="02040503050406030204" pitchFamily="18" charset="0"/>
                                  </a:rPr>
                                  <m:t>8</m:t>
                                </m:r>
                              </m:den>
                            </m:f>
                          </m:e>
                        </m:d>
                      </m:e>
                    </m:func>
                    <m:r>
                      <a:rPr lang="en-US" i="1">
                        <a:solidFill>
                          <a:srgbClr val="000000"/>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𝑲𝒉</m:t>
                    </m:r>
                    <m:r>
                      <a:rPr lang="en-US" b="1" i="1" smtClean="0">
                        <a:solidFill>
                          <a:schemeClr val="tx1"/>
                        </a:solidFill>
                        <a:latin typeface="Cambria Math" panose="02040503050406030204" pitchFamily="18" charset="0"/>
                      </a:rPr>
                      <m:t>ô</m:t>
                    </m:r>
                    <m:r>
                      <a:rPr lang="en-US" b="1" i="1" smtClean="0">
                        <a:solidFill>
                          <a:schemeClr val="tx1"/>
                        </a:solidFill>
                        <a:latin typeface="Cambria Math" panose="02040503050406030204" pitchFamily="18" charset="0"/>
                      </a:rPr>
                      <m:t>𝒏𝒈</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é</m:t>
                    </m:r>
                    <m:r>
                      <a:rPr lang="en-US" b="1" i="1" smtClean="0">
                        <a:solidFill>
                          <a:schemeClr val="tx1"/>
                        </a:solidFill>
                        <a:latin typeface="Cambria Math" panose="02040503050406030204" pitchFamily="18" charset="0"/>
                      </a:rPr>
                      <m:t>𝒕</m:t>
                    </m:r>
                  </m:oMath>
                </a14:m>
                <a:endParaRPr lang="en-US" b="1">
                  <a:solidFill>
                    <a:srgbClr val="FF0000"/>
                  </a:solidFill>
                  <a:latin typeface="TimesNewRomanPS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71646"/>
                <a:ext cx="10122730" cy="4694490"/>
              </a:xfrm>
              <a:prstGeom prst="rect">
                <a:avLst/>
              </a:prstGeom>
              <a:blipFill>
                <a:blip r:embed="rId3"/>
                <a:stretch>
                  <a:fillRect l="-421" t="-13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=−8−0=−8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10 −−8=18</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2 −0=2</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10 −2=−8</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4"/>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10611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2317558"/>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Khái niệm</a:t>
            </a:r>
            <a:endParaRPr lang="en-US" b="1">
              <a:solidFill>
                <a:srgbClr val="000000"/>
              </a:solidFill>
              <a:latin typeface="TimesNewRomanPS-BoldItalic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Đa giác lồi: là đa giác có đường thẳng nối bất ký 2 điểm bên trong nào của đa giác đều</a:t>
            </a:r>
            <a:r>
              <a:rPr lang="en-US">
                <a:solidFill>
                  <a:srgbClr val="000000"/>
                </a:solidFill>
                <a:latin typeface="TimesNewRomanPSMT"/>
              </a:rPr>
              <a:t> </a:t>
            </a:r>
            <a:r>
              <a:rPr lang="vi-VN">
                <a:solidFill>
                  <a:srgbClr val="000000"/>
                </a:solidFill>
                <a:latin typeface="TimesNewRomanPSMT"/>
              </a:rPr>
              <a:t>nằm trọn trong đa giác. Đa giác không lồi là đa giác lõm.</a:t>
            </a:r>
            <a:endParaRPr lang="en-US">
              <a:solidFill>
                <a:srgbClr val="000000"/>
              </a:solidFill>
              <a:latin typeface="TimesNewRomanPSMT"/>
            </a:endParaRPr>
          </a:p>
          <a:p>
            <a:pPr marL="285750" indent="-285750" algn="just">
              <a:lnSpc>
                <a:spcPct val="120000"/>
              </a:lnSpc>
              <a:spcBef>
                <a:spcPts val="600"/>
              </a:spcBef>
              <a:buFont typeface="Wingdings" panose="05000000000000000000" pitchFamily="2" charset="2"/>
              <a:buChar char="Ø"/>
            </a:pPr>
            <a:r>
              <a:rPr lang="vi-VN">
                <a:solidFill>
                  <a:srgbClr val="000000"/>
                </a:solidFill>
                <a:latin typeface="TimesNewRomanPSMT"/>
              </a:rPr>
              <a:t>Theo qui ước: một đa giác với các đỉnh P</a:t>
            </a:r>
            <a:r>
              <a:rPr lang="vi-VN" sz="1050">
                <a:solidFill>
                  <a:srgbClr val="000000"/>
                </a:solidFill>
                <a:latin typeface="TimesNewRomanPSMT"/>
              </a:rPr>
              <a:t>1</a:t>
            </a:r>
            <a:r>
              <a:rPr lang="vi-VN">
                <a:solidFill>
                  <a:srgbClr val="000000"/>
                </a:solidFill>
                <a:latin typeface="TimesNewRomanPSMT"/>
              </a:rPr>
              <a:t>, .....,P</a:t>
            </a:r>
            <a:r>
              <a:rPr lang="vi-VN" sz="1050">
                <a:solidFill>
                  <a:srgbClr val="000000"/>
                </a:solidFill>
                <a:latin typeface="TimesNewRomanPSMT"/>
              </a:rPr>
              <a:t>N </a:t>
            </a:r>
            <a:r>
              <a:rPr lang="vi-VN">
                <a:solidFill>
                  <a:srgbClr val="000000"/>
                </a:solidFill>
                <a:latin typeface="TimesNewRomanPSMT"/>
              </a:rPr>
              <a:t>(các cạnh là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và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a:t>
            </a:r>
            <a:r>
              <a:rPr lang="vi-VN">
                <a:solidFill>
                  <a:srgbClr val="000000"/>
                </a:solidFill>
                <a:latin typeface="TimesNewRomanPSMT"/>
              </a:rPr>
              <a:t>) được gọi là</a:t>
            </a:r>
            <a:r>
              <a:rPr lang="en-US">
                <a:solidFill>
                  <a:srgbClr val="000000"/>
                </a:solidFill>
                <a:latin typeface="TimesNewRomanPSMT"/>
              </a:rPr>
              <a:t> </a:t>
            </a:r>
            <a:r>
              <a:rPr lang="vi-VN">
                <a:solidFill>
                  <a:srgbClr val="000000"/>
                </a:solidFill>
                <a:latin typeface="TimesNewRomanPSMT"/>
              </a:rPr>
              <a:t>theo hướng dương nếu các hình theo thứ tự đã cho tạo thành mạch ngược chiều kim</a:t>
            </a:r>
            <a:r>
              <a:rPr lang="en-US">
                <a:solidFill>
                  <a:srgbClr val="000000"/>
                </a:solidFill>
                <a:latin typeface="TimesNewRomanPSMT"/>
              </a:rPr>
              <a:t> </a:t>
            </a:r>
            <a:r>
              <a:rPr lang="vi-VN">
                <a:solidFill>
                  <a:srgbClr val="000000"/>
                </a:solidFill>
                <a:latin typeface="TimesNewRomanPSMT"/>
              </a:rPr>
              <a:t>đồng hồ.</a:t>
            </a: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Nếu bàn tay dọc theo bất kỳ cạnh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hoặc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 </a:t>
            </a:r>
            <a:r>
              <a:rPr lang="vi-VN">
                <a:solidFill>
                  <a:srgbClr val="000000"/>
                </a:solidFill>
                <a:latin typeface="TimesNewRomanPSMT"/>
              </a:rPr>
              <a:t>cũng chỉ về bên</a:t>
            </a:r>
            <a:r>
              <a:rPr lang="en-US">
                <a:solidFill>
                  <a:srgbClr val="000000"/>
                </a:solidFill>
                <a:latin typeface="TimesNewRomanPSMT"/>
              </a:rPr>
              <a:t> </a:t>
            </a:r>
            <a:r>
              <a:rPr lang="vi-VN">
                <a:solidFill>
                  <a:srgbClr val="000000"/>
                </a:solidFill>
                <a:latin typeface="TimesNewRomanPSMT"/>
              </a:rPr>
              <a:t>trong đa giác.</a:t>
            </a:r>
            <a:endParaRPr lang="en-US">
              <a:solidFill>
                <a:srgbClr val="000000"/>
              </a:solidFill>
              <a:latin typeface="TimesNewRomanPSMT"/>
            </a:endParaRPr>
          </a:p>
        </p:txBody>
      </p:sp>
      <p:sp>
        <p:nvSpPr>
          <p:cNvPr id="15" name="Rectangle 14"/>
          <p:cNvSpPr/>
          <p:nvPr/>
        </p:nvSpPr>
        <p:spPr>
          <a:xfrm>
            <a:off x="6478193" y="3873547"/>
            <a:ext cx="5129607" cy="247144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point[0] = (5,0)   edge[0]: (6-5)(4+0) =   4</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point[1] = (6,4)   edge[1]: (4-6)(5+4) = -18</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point[2] = (4,5)   edge[2]: (1-4)(5+5) = -30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point[3] = (1,5)   edge[3]: (1-1)(0+5) =   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point[4] = (1,0)   edge[4]: (5-1)(0+0) =   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Total: -44 (đa giác có chiều âm)</a:t>
            </a:r>
          </a:p>
        </p:txBody>
      </p:sp>
      <p:sp>
        <p:nvSpPr>
          <p:cNvPr id="11" name="Rectangle 10"/>
          <p:cNvSpPr/>
          <p:nvPr/>
        </p:nvSpPr>
        <p:spPr>
          <a:xfrm>
            <a:off x="1231070" y="4085249"/>
            <a:ext cx="5129607" cy="19546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20000"/>
              </a:lnSpc>
              <a:spcBef>
                <a:spcPts val="600"/>
              </a:spcBef>
              <a:buFont typeface="Wingdings" panose="05000000000000000000" pitchFamily="2" charset="2"/>
              <a:buChar char="Ø"/>
            </a:pPr>
            <a:r>
              <a:rPr lang="en-US">
                <a:latin typeface="Arial" panose="020B0604020202020204" pitchFamily="34" charset="0"/>
                <a:cs typeface="Arial" panose="020B0604020202020204" pitchFamily="34" charset="0"/>
              </a:rPr>
              <a:t>Quy tắc khác:</a:t>
            </a:r>
          </a:p>
          <a:p>
            <a:pPr marL="285750" indent="-285750">
              <a:lnSpc>
                <a:spcPct val="120000"/>
              </a:lnSpc>
              <a:spcBef>
                <a:spcPts val="600"/>
              </a:spcBef>
              <a:buFont typeface="Wingdings" panose="05000000000000000000" pitchFamily="2" charset="2"/>
              <a:buChar char="Ø"/>
            </a:pPr>
            <a:r>
              <a:rPr lang="en-US">
                <a:latin typeface="Arial" panose="020B0604020202020204" pitchFamily="34" charset="0"/>
                <a:cs typeface="Arial" panose="020B0604020202020204" pitchFamily="34" charset="0"/>
              </a:rPr>
              <a:t>Tính tổng các cạnh của đa giác: </a:t>
            </a:r>
          </a:p>
          <a:p>
            <a:pPr algn="ctr">
              <a:lnSpc>
                <a:spcPct val="120000"/>
              </a:lnSpc>
              <a:spcBef>
                <a:spcPts val="600"/>
              </a:spcBef>
            </a:pPr>
            <a:r>
              <a:rPr lang="en-US">
                <a:latin typeface="Arial" panose="020B0604020202020204" pitchFamily="34" charset="0"/>
                <a:cs typeface="Arial" panose="020B0604020202020204" pitchFamily="34" charset="0"/>
              </a:rPr>
              <a:t>(x</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x</a:t>
            </a:r>
            <a:r>
              <a:rPr lang="en-US" baseline="-25000">
                <a:latin typeface="Arial" panose="020B0604020202020204" pitchFamily="34" charset="0"/>
                <a:cs typeface="Arial" panose="020B0604020202020204" pitchFamily="34" charset="0"/>
              </a:rPr>
              <a:t>1</a:t>
            </a:r>
            <a:r>
              <a:rPr lang="en-US">
                <a:latin typeface="Arial" panose="020B0604020202020204" pitchFamily="34" charset="0"/>
                <a:cs typeface="Arial" panose="020B0604020202020204" pitchFamily="34" charset="0"/>
              </a:rPr>
              <a:t>)(y</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y</a:t>
            </a:r>
            <a:r>
              <a:rPr lang="en-US" baseline="-25000">
                <a:latin typeface="Arial" panose="020B0604020202020204" pitchFamily="34" charset="0"/>
                <a:cs typeface="Arial" panose="020B0604020202020204" pitchFamily="34" charset="0"/>
              </a:rPr>
              <a:t>1</a:t>
            </a:r>
            <a:r>
              <a:rPr lang="en-US">
                <a:latin typeface="Arial" panose="020B0604020202020204" pitchFamily="34" charset="0"/>
                <a:cs typeface="Arial" panose="020B0604020202020204" pitchFamily="34" charset="0"/>
              </a:rPr>
              <a:t>)</a:t>
            </a:r>
          </a:p>
          <a:p>
            <a:pPr>
              <a:lnSpc>
                <a:spcPct val="120000"/>
              </a:lnSpc>
              <a:spcBef>
                <a:spcPts val="600"/>
              </a:spcBef>
            </a:pPr>
            <a:r>
              <a:rPr lang="en-US">
                <a:latin typeface="Arial" panose="020B0604020202020204" pitchFamily="34" charset="0"/>
                <a:cs typeface="Arial" panose="020B0604020202020204" pitchFamily="34" charset="0"/>
              </a:rPr>
              <a:t>Nếu kết quả cho số dương thì chiều của đa giác thuận chiều kim đồng hồ và ngược lại.</a:t>
            </a:r>
          </a:p>
        </p:txBody>
      </p:sp>
    </p:spTree>
    <p:extLst>
      <p:ext uri="{BB962C8B-B14F-4D97-AF65-F5344CB8AC3E}">
        <p14:creationId xmlns:p14="http://schemas.microsoft.com/office/powerpoint/2010/main" val="6282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7690862" cy="482157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Cho P</a:t>
            </a:r>
            <a:r>
              <a:rPr lang="vi-VN" sz="1050">
                <a:solidFill>
                  <a:srgbClr val="000000"/>
                </a:solidFill>
                <a:latin typeface="TimesNewRomanPSMT"/>
              </a:rPr>
              <a:t>1</a:t>
            </a:r>
            <a:r>
              <a:rPr lang="vi-VN">
                <a:solidFill>
                  <a:srgbClr val="000000"/>
                </a:solidFill>
                <a:latin typeface="TimesNewRomanPSMT"/>
              </a:rPr>
              <a:t>,......,P</a:t>
            </a:r>
            <a:r>
              <a:rPr lang="vi-VN" sz="1050">
                <a:solidFill>
                  <a:srgbClr val="000000"/>
                </a:solidFill>
                <a:latin typeface="TimesNewRomanPSMT"/>
              </a:rPr>
              <a:t>N </a:t>
            </a:r>
            <a:r>
              <a:rPr lang="vi-VN">
                <a:solidFill>
                  <a:srgbClr val="000000"/>
                </a:solidFill>
                <a:latin typeface="TimesNewRomanPSMT"/>
              </a:rPr>
              <a:t>là danh sách các đỉnh của đa giác. Cho </a:t>
            </a:r>
            <a:r>
              <a:rPr lang="en-US">
                <a:solidFill>
                  <a:srgbClr val="000000"/>
                </a:solidFill>
                <a:latin typeface="TimesNewRomanPSMT"/>
              </a:rPr>
              <a:t>cửa sổ cắt tỉa ABCD</a:t>
            </a:r>
            <a:r>
              <a:rPr lang="vi-VN">
                <a:solidFill>
                  <a:srgbClr val="000000"/>
                </a:solidFill>
                <a:latin typeface="TimesNewRomanPSMT"/>
              </a:rPr>
              <a:t>.</a:t>
            </a:r>
            <a:r>
              <a:rPr lang="en-US">
                <a:solidFill>
                  <a:srgbClr val="000000"/>
                </a:solidFill>
                <a:latin typeface="TimesNewRomanPSMT"/>
              </a:rPr>
              <a:t> Thứ tự các tr</a:t>
            </a:r>
            <a:r>
              <a:rPr lang="vi-VN">
                <a:solidFill>
                  <a:srgbClr val="000000"/>
                </a:solidFill>
                <a:latin typeface="TimesNewRomanPSMT"/>
              </a:rPr>
              <a:t>ư</a:t>
            </a:r>
            <a:r>
              <a:rPr lang="en-US">
                <a:solidFill>
                  <a:srgbClr val="000000"/>
                </a:solidFill>
                <a:latin typeface="TimesNewRomanPSMT"/>
              </a:rPr>
              <a:t>ờng hợp sẽ đ</a:t>
            </a:r>
            <a:r>
              <a:rPr lang="vi-VN">
                <a:solidFill>
                  <a:srgbClr val="000000"/>
                </a:solidFill>
                <a:latin typeface="TimesNewRomanPSMT"/>
              </a:rPr>
              <a:t>ư</a:t>
            </a:r>
            <a:r>
              <a:rPr lang="en-US">
                <a:solidFill>
                  <a:srgbClr val="000000"/>
                </a:solidFill>
                <a:latin typeface="TimesNewRomanPSMT"/>
              </a:rPr>
              <a:t>ợc xén nh</a:t>
            </a:r>
            <a:r>
              <a:rPr lang="vi-VN">
                <a:solidFill>
                  <a:srgbClr val="000000"/>
                </a:solidFill>
                <a:latin typeface="TimesNewRomanPSMT"/>
              </a:rPr>
              <a:t>ư</a:t>
            </a:r>
            <a:r>
              <a:rPr lang="en-US">
                <a:solidFill>
                  <a:srgbClr val="000000"/>
                </a:solidFill>
                <a:latin typeface="TimesNewRomanPSMT"/>
              </a:rPr>
              <a:t> sau:</a:t>
            </a:r>
          </a:p>
          <a:p>
            <a:pPr>
              <a:lnSpc>
                <a:spcPct val="120000"/>
              </a:lnSpc>
              <a:spcBef>
                <a:spcPts val="600"/>
              </a:spcBef>
            </a:pPr>
            <a:endParaRPr lang="en-US">
              <a:solidFill>
                <a:srgbClr val="000000"/>
              </a:solidFill>
              <a:latin typeface="TimesNewRomanPSMT"/>
            </a:endParaRPr>
          </a:p>
          <a:p>
            <a:pPr>
              <a:lnSpc>
                <a:spcPct val="120000"/>
              </a:lnSpc>
              <a:spcBef>
                <a:spcPts val="600"/>
              </a:spcBef>
            </a:pPr>
            <a:endParaRPr lang="en-US">
              <a:solidFill>
                <a:srgbClr val="000000"/>
              </a:solidFill>
              <a:latin typeface="TimesNewRomanPSMT"/>
            </a:endParaRPr>
          </a:p>
          <a:p>
            <a:pPr>
              <a:lnSpc>
                <a:spcPct val="120000"/>
              </a:lnSpc>
              <a:spcBef>
                <a:spcPts val="600"/>
              </a:spcBef>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Trái (Left) 				Phải (Right)</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Dưới (Bottom) 			 Trên (Top)</a:t>
            </a:r>
          </a:p>
        </p:txBody>
      </p:sp>
      <p:pic>
        <p:nvPicPr>
          <p:cNvPr id="6" name="Picture 5">
            <a:extLst>
              <a:ext uri="{FF2B5EF4-FFF2-40B4-BE49-F238E27FC236}">
                <a16:creationId xmlns:a16="http://schemas.microsoft.com/office/drawing/2014/main" id="{5D9EC4B7-CC44-4546-B17B-5DA20FAD9D1E}"/>
              </a:ext>
            </a:extLst>
          </p:cNvPr>
          <p:cNvPicPr>
            <a:picLocks noChangeAspect="1"/>
          </p:cNvPicPr>
          <p:nvPr/>
        </p:nvPicPr>
        <p:blipFill>
          <a:blip r:embed="rId2"/>
          <a:stretch>
            <a:fillRect/>
          </a:stretch>
        </p:blipFill>
        <p:spPr>
          <a:xfrm>
            <a:off x="9490303" y="1403351"/>
            <a:ext cx="2117497" cy="2129483"/>
          </a:xfrm>
          <a:prstGeom prst="rect">
            <a:avLst/>
          </a:prstGeom>
        </p:spPr>
      </p:pic>
      <p:pic>
        <p:nvPicPr>
          <p:cNvPr id="8" name="Picture 7">
            <a:extLst>
              <a:ext uri="{FF2B5EF4-FFF2-40B4-BE49-F238E27FC236}">
                <a16:creationId xmlns:a16="http://schemas.microsoft.com/office/drawing/2014/main" id="{C096DDF8-57A0-4AC2-B5E1-B2A407A45FE3}"/>
              </a:ext>
            </a:extLst>
          </p:cNvPr>
          <p:cNvPicPr>
            <a:picLocks noChangeAspect="1"/>
          </p:cNvPicPr>
          <p:nvPr/>
        </p:nvPicPr>
        <p:blipFill>
          <a:blip r:embed="rId3"/>
          <a:stretch>
            <a:fillRect/>
          </a:stretch>
        </p:blipFill>
        <p:spPr>
          <a:xfrm>
            <a:off x="3327760" y="2720541"/>
            <a:ext cx="1356363" cy="1624587"/>
          </a:xfrm>
          <a:prstGeom prst="rect">
            <a:avLst/>
          </a:prstGeom>
        </p:spPr>
      </p:pic>
      <p:pic>
        <p:nvPicPr>
          <p:cNvPr id="9" name="Picture 8">
            <a:extLst>
              <a:ext uri="{FF2B5EF4-FFF2-40B4-BE49-F238E27FC236}">
                <a16:creationId xmlns:a16="http://schemas.microsoft.com/office/drawing/2014/main" id="{92B33C2E-8B4F-44E2-9033-21DF72F93EB6}"/>
              </a:ext>
            </a:extLst>
          </p:cNvPr>
          <p:cNvPicPr>
            <a:picLocks noChangeAspect="1"/>
          </p:cNvPicPr>
          <p:nvPr/>
        </p:nvPicPr>
        <p:blipFill>
          <a:blip r:embed="rId4"/>
          <a:stretch>
            <a:fillRect/>
          </a:stretch>
        </p:blipFill>
        <p:spPr>
          <a:xfrm>
            <a:off x="7485954" y="2805450"/>
            <a:ext cx="1100330" cy="1624587"/>
          </a:xfrm>
          <a:prstGeom prst="rect">
            <a:avLst/>
          </a:prstGeom>
        </p:spPr>
      </p:pic>
      <p:pic>
        <p:nvPicPr>
          <p:cNvPr id="11" name="Picture 10">
            <a:extLst>
              <a:ext uri="{FF2B5EF4-FFF2-40B4-BE49-F238E27FC236}">
                <a16:creationId xmlns:a16="http://schemas.microsoft.com/office/drawing/2014/main" id="{AA02E70F-2A18-411E-B01E-4E6D632CEBBC}"/>
              </a:ext>
            </a:extLst>
          </p:cNvPr>
          <p:cNvPicPr>
            <a:picLocks noChangeAspect="1"/>
          </p:cNvPicPr>
          <p:nvPr/>
        </p:nvPicPr>
        <p:blipFill>
          <a:blip r:embed="rId5"/>
          <a:stretch>
            <a:fillRect/>
          </a:stretch>
        </p:blipFill>
        <p:spPr>
          <a:xfrm>
            <a:off x="7510270" y="5319263"/>
            <a:ext cx="1100330" cy="1246635"/>
          </a:xfrm>
          <a:prstGeom prst="rect">
            <a:avLst/>
          </a:prstGeom>
        </p:spPr>
      </p:pic>
      <p:pic>
        <p:nvPicPr>
          <p:cNvPr id="12" name="Picture 11">
            <a:extLst>
              <a:ext uri="{FF2B5EF4-FFF2-40B4-BE49-F238E27FC236}">
                <a16:creationId xmlns:a16="http://schemas.microsoft.com/office/drawing/2014/main" id="{F8960F4E-FB8D-4EA6-94B3-464CB6CE809E}"/>
              </a:ext>
            </a:extLst>
          </p:cNvPr>
          <p:cNvPicPr>
            <a:picLocks noChangeAspect="1"/>
          </p:cNvPicPr>
          <p:nvPr/>
        </p:nvPicPr>
        <p:blipFill>
          <a:blip r:embed="rId6"/>
          <a:stretch>
            <a:fillRect/>
          </a:stretch>
        </p:blipFill>
        <p:spPr>
          <a:xfrm>
            <a:off x="3617980" y="5624064"/>
            <a:ext cx="1100330" cy="941834"/>
          </a:xfrm>
          <a:prstGeom prst="rect">
            <a:avLst/>
          </a:prstGeom>
        </p:spPr>
      </p:pic>
      <p:sp>
        <p:nvSpPr>
          <p:cNvPr id="15" name="Arrow: Striped Right 14">
            <a:extLst>
              <a:ext uri="{FF2B5EF4-FFF2-40B4-BE49-F238E27FC236}">
                <a16:creationId xmlns:a16="http://schemas.microsoft.com/office/drawing/2014/main" id="{80DEFF52-92E7-4EC0-8778-DCE9086CECD5}"/>
              </a:ext>
            </a:extLst>
          </p:cNvPr>
          <p:cNvSpPr/>
          <p:nvPr/>
        </p:nvSpPr>
        <p:spPr>
          <a:xfrm>
            <a:off x="5453444" y="3176871"/>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Striped Right 17">
            <a:extLst>
              <a:ext uri="{FF2B5EF4-FFF2-40B4-BE49-F238E27FC236}">
                <a16:creationId xmlns:a16="http://schemas.microsoft.com/office/drawing/2014/main" id="{4E881130-C155-448C-83A7-D86B77E7838E}"/>
              </a:ext>
            </a:extLst>
          </p:cNvPr>
          <p:cNvSpPr/>
          <p:nvPr/>
        </p:nvSpPr>
        <p:spPr>
          <a:xfrm rot="5400000">
            <a:off x="8495634" y="4444757"/>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Striped Right 18">
            <a:extLst>
              <a:ext uri="{FF2B5EF4-FFF2-40B4-BE49-F238E27FC236}">
                <a16:creationId xmlns:a16="http://schemas.microsoft.com/office/drawing/2014/main" id="{0736AE80-9EB9-4FAD-9664-C7C00B8EECA3}"/>
              </a:ext>
            </a:extLst>
          </p:cNvPr>
          <p:cNvSpPr/>
          <p:nvPr/>
        </p:nvSpPr>
        <p:spPr>
          <a:xfrm flipH="1">
            <a:off x="6048674" y="5269627"/>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76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4786951"/>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a:lnSpc>
                <a:spcPct val="130000"/>
              </a:lnSpc>
              <a:spcBef>
                <a:spcPts val="600"/>
              </a:spcBef>
            </a:pPr>
            <a:r>
              <a:rPr lang="en-US">
                <a:solidFill>
                  <a:srgbClr val="000000"/>
                </a:solidFill>
                <a:latin typeface="TimesNewRomanPSMT"/>
                <a:sym typeface="Wingdings" panose="05000000000000000000" pitchFamily="2" charset="2"/>
              </a:rPr>
              <a:t>Xét 4 tr</a:t>
            </a:r>
            <a:r>
              <a:rPr lang="vi-VN">
                <a:solidFill>
                  <a:srgbClr val="000000"/>
                </a:solidFill>
                <a:latin typeface="TimesNewRomanPSMT"/>
                <a:sym typeface="Wingdings" panose="05000000000000000000" pitchFamily="2" charset="2"/>
              </a:rPr>
              <a:t>ư</a:t>
            </a:r>
            <a:r>
              <a:rPr lang="en-US">
                <a:solidFill>
                  <a:srgbClr val="000000"/>
                </a:solidFill>
                <a:latin typeface="TimesNewRomanPSMT"/>
                <a:sym typeface="Wingdings" panose="05000000000000000000" pitchFamily="2" charset="2"/>
              </a:rPr>
              <a:t>ờng hợp:</a:t>
            </a: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tabLst>
                <a:tab pos="2625725" algn="l"/>
                <a:tab pos="4859338" algn="l"/>
                <a:tab pos="7145338" algn="l"/>
              </a:tabLst>
            </a:pPr>
            <a:r>
              <a:rPr lang="en-US">
                <a:solidFill>
                  <a:srgbClr val="000000"/>
                </a:solidFill>
                <a:latin typeface="TimesNewRomanPSMT"/>
                <a:sym typeface="Wingdings" panose="05000000000000000000" pitchFamily="2" charset="2"/>
              </a:rPr>
              <a:t>Output (Out-In): v’</a:t>
            </a:r>
            <a:r>
              <a:rPr lang="en-US" baseline="-25000">
                <a:solidFill>
                  <a:srgbClr val="000000"/>
                </a:solidFill>
                <a:latin typeface="TimesNewRomanPSMT"/>
                <a:sym typeface="Wingdings" panose="05000000000000000000" pitchFamily="2" charset="2"/>
              </a:rPr>
              <a:t>1</a:t>
            </a:r>
            <a:r>
              <a:rPr lang="en-US">
                <a:solidFill>
                  <a:srgbClr val="000000"/>
                </a:solidFill>
                <a:latin typeface="TimesNewRomanPSMT"/>
                <a:sym typeface="Wingdings" panose="05000000000000000000" pitchFamily="2" charset="2"/>
              </a:rPr>
              <a:t>v</a:t>
            </a:r>
            <a:r>
              <a:rPr lang="en-US" baseline="-25000">
                <a:solidFill>
                  <a:srgbClr val="000000"/>
                </a:solidFill>
                <a:latin typeface="TimesNewRomanPSMT"/>
                <a:sym typeface="Wingdings" panose="05000000000000000000" pitchFamily="2" charset="2"/>
              </a:rPr>
              <a:t>2</a:t>
            </a:r>
            <a:r>
              <a:rPr lang="en-US">
                <a:solidFill>
                  <a:srgbClr val="000000"/>
                </a:solidFill>
                <a:latin typeface="TimesNewRomanPSMT"/>
                <a:sym typeface="Wingdings" panose="05000000000000000000" pitchFamily="2" charset="2"/>
              </a:rPr>
              <a:t>	Output (In-Out): v’</a:t>
            </a:r>
            <a:r>
              <a:rPr lang="en-US" baseline="-25000">
                <a:solidFill>
                  <a:srgbClr val="000000"/>
                </a:solidFill>
                <a:latin typeface="TimesNewRomanPSMT"/>
                <a:sym typeface="Wingdings" panose="05000000000000000000" pitchFamily="2" charset="2"/>
              </a:rPr>
              <a:t>1</a:t>
            </a:r>
            <a:r>
              <a:rPr lang="en-US">
                <a:solidFill>
                  <a:srgbClr val="000000"/>
                </a:solidFill>
                <a:latin typeface="TimesNewRomanPSMT"/>
                <a:sym typeface="Wingdings" panose="05000000000000000000" pitchFamily="2" charset="2"/>
              </a:rPr>
              <a:t>	Output (In-In): v</a:t>
            </a:r>
            <a:r>
              <a:rPr lang="en-US" baseline="-25000">
                <a:solidFill>
                  <a:srgbClr val="000000"/>
                </a:solidFill>
                <a:latin typeface="TimesNewRomanPSMT"/>
                <a:sym typeface="Wingdings" panose="05000000000000000000" pitchFamily="2" charset="2"/>
              </a:rPr>
              <a:t>2</a:t>
            </a:r>
            <a:r>
              <a:rPr lang="en-US">
                <a:solidFill>
                  <a:srgbClr val="000000"/>
                </a:solidFill>
                <a:latin typeface="TimesNewRomanPSMT"/>
                <a:sym typeface="Wingdings" panose="05000000000000000000" pitchFamily="2" charset="2"/>
              </a:rPr>
              <a:t>	 Output: NULL</a:t>
            </a: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endParaRPr>
          </a:p>
        </p:txBody>
      </p:sp>
      <p:pic>
        <p:nvPicPr>
          <p:cNvPr id="6" name="Picture 5">
            <a:extLst>
              <a:ext uri="{FF2B5EF4-FFF2-40B4-BE49-F238E27FC236}">
                <a16:creationId xmlns:a16="http://schemas.microsoft.com/office/drawing/2014/main" id="{48F40677-9E78-432B-A965-C10C5B95200D}"/>
              </a:ext>
            </a:extLst>
          </p:cNvPr>
          <p:cNvPicPr>
            <a:picLocks noChangeAspect="1"/>
          </p:cNvPicPr>
          <p:nvPr/>
        </p:nvPicPr>
        <p:blipFill>
          <a:blip r:embed="rId2"/>
          <a:stretch>
            <a:fillRect/>
          </a:stretch>
        </p:blipFill>
        <p:spPr>
          <a:xfrm>
            <a:off x="1231070" y="2516222"/>
            <a:ext cx="1673355" cy="1661163"/>
          </a:xfrm>
          <a:prstGeom prst="rect">
            <a:avLst/>
          </a:prstGeom>
        </p:spPr>
      </p:pic>
      <p:pic>
        <p:nvPicPr>
          <p:cNvPr id="9" name="Picture 8">
            <a:extLst>
              <a:ext uri="{FF2B5EF4-FFF2-40B4-BE49-F238E27FC236}">
                <a16:creationId xmlns:a16="http://schemas.microsoft.com/office/drawing/2014/main" id="{1FFBA877-8BFC-4D67-95CB-DCF1CCBCEBAC}"/>
              </a:ext>
            </a:extLst>
          </p:cNvPr>
          <p:cNvPicPr>
            <a:picLocks noChangeAspect="1"/>
          </p:cNvPicPr>
          <p:nvPr/>
        </p:nvPicPr>
        <p:blipFill>
          <a:blip r:embed="rId3"/>
          <a:stretch>
            <a:fillRect/>
          </a:stretch>
        </p:blipFill>
        <p:spPr>
          <a:xfrm>
            <a:off x="6117719" y="2464924"/>
            <a:ext cx="1444755" cy="1661163"/>
          </a:xfrm>
          <a:prstGeom prst="rect">
            <a:avLst/>
          </a:prstGeom>
        </p:spPr>
      </p:pic>
      <p:pic>
        <p:nvPicPr>
          <p:cNvPr id="11" name="Picture 10">
            <a:extLst>
              <a:ext uri="{FF2B5EF4-FFF2-40B4-BE49-F238E27FC236}">
                <a16:creationId xmlns:a16="http://schemas.microsoft.com/office/drawing/2014/main" id="{BDF3459A-983B-4121-B5FD-0B40C7FA30F4}"/>
              </a:ext>
            </a:extLst>
          </p:cNvPr>
          <p:cNvPicPr>
            <a:picLocks noChangeAspect="1"/>
          </p:cNvPicPr>
          <p:nvPr/>
        </p:nvPicPr>
        <p:blipFill>
          <a:blip r:embed="rId4"/>
          <a:stretch>
            <a:fillRect/>
          </a:stretch>
        </p:blipFill>
        <p:spPr>
          <a:xfrm>
            <a:off x="8104628" y="2464922"/>
            <a:ext cx="1877572" cy="1661163"/>
          </a:xfrm>
          <a:prstGeom prst="rect">
            <a:avLst/>
          </a:prstGeom>
        </p:spPr>
      </p:pic>
      <p:pic>
        <p:nvPicPr>
          <p:cNvPr id="15" name="Picture 14">
            <a:extLst>
              <a:ext uri="{FF2B5EF4-FFF2-40B4-BE49-F238E27FC236}">
                <a16:creationId xmlns:a16="http://schemas.microsoft.com/office/drawing/2014/main" id="{367686F5-B7DE-4340-A2F1-370E0A11DC13}"/>
              </a:ext>
            </a:extLst>
          </p:cNvPr>
          <p:cNvPicPr>
            <a:picLocks noChangeAspect="1"/>
          </p:cNvPicPr>
          <p:nvPr/>
        </p:nvPicPr>
        <p:blipFill>
          <a:blip r:embed="rId5"/>
          <a:stretch>
            <a:fillRect/>
          </a:stretch>
        </p:blipFill>
        <p:spPr>
          <a:xfrm>
            <a:off x="4001859" y="2449681"/>
            <a:ext cx="1502667" cy="1691643"/>
          </a:xfrm>
          <a:prstGeom prst="rect">
            <a:avLst/>
          </a:prstGeom>
        </p:spPr>
      </p:pic>
    </p:spTree>
    <p:extLst>
      <p:ext uri="{BB962C8B-B14F-4D97-AF65-F5344CB8AC3E}">
        <p14:creationId xmlns:p14="http://schemas.microsoft.com/office/powerpoint/2010/main" val="75667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2631490"/>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thiết bị (DCS – Device Coordinate System)</a:t>
            </a:r>
          </a:p>
          <a:p>
            <a:pPr marL="342900" indent="-342900" algn="just">
              <a:lnSpc>
                <a:spcPct val="130000"/>
              </a:lnSpc>
              <a:spcBef>
                <a:spcPts val="600"/>
              </a:spcBef>
              <a:buFont typeface="Wingdings" panose="05000000000000000000" pitchFamily="2" charset="2"/>
              <a:buChar char="Ø"/>
            </a:pPr>
            <a:r>
              <a:rPr lang="vi-VN" sz="2000">
                <a:solidFill>
                  <a:srgbClr val="000000"/>
                </a:solidFill>
                <a:latin typeface="TimesNewRomanPSMT"/>
              </a:rPr>
              <a:t>Là hệ thống toạ độ của thiết bị nơi hiển thị hình ảnh và không gian của đối tượng mà ứng</a:t>
            </a:r>
            <a:r>
              <a:rPr lang="en-US" sz="2000">
                <a:solidFill>
                  <a:srgbClr val="000000"/>
                </a:solidFill>
                <a:latin typeface="TimesNewRomanPSMT"/>
              </a:rPr>
              <a:t> </a:t>
            </a:r>
            <a:r>
              <a:rPr lang="vi-VN" sz="2000">
                <a:solidFill>
                  <a:srgbClr val="000000"/>
                </a:solidFill>
                <a:latin typeface="TimesNewRomanPSMT"/>
              </a:rPr>
              <a:t>dụng mô tả. Không gian của hệ thống của toạ độ này chính là kích thước của thiết bị hiển thị được</a:t>
            </a:r>
            <a:r>
              <a:rPr lang="en-US" sz="2000">
                <a:solidFill>
                  <a:srgbClr val="000000"/>
                </a:solidFill>
                <a:latin typeface="TimesNewRomanPSMT"/>
              </a:rPr>
              <a:t> </a:t>
            </a:r>
            <a:r>
              <a:rPr lang="vi-VN" sz="2000">
                <a:solidFill>
                  <a:srgbClr val="000000"/>
                </a:solidFill>
                <a:latin typeface="TimesNewRomanPSMT"/>
              </a:rPr>
              <a:t>sử dụng.</a:t>
            </a:r>
            <a:endParaRPr lang="en-US" sz="2000">
              <a:solidFill>
                <a:srgbClr val="000000"/>
              </a:solidFill>
              <a:latin typeface="TimesNewRomanPSMT"/>
            </a:endParaRPr>
          </a:p>
          <a:p>
            <a:pPr marL="342900" indent="-342900" algn="just">
              <a:lnSpc>
                <a:spcPct val="130000"/>
              </a:lnSpc>
              <a:spcBef>
                <a:spcPts val="600"/>
              </a:spcBef>
              <a:buFont typeface="Wingdings" panose="05000000000000000000" pitchFamily="2" charset="2"/>
              <a:buChar char="Ø"/>
            </a:pPr>
            <a:r>
              <a:rPr lang="vi-VN" sz="2000">
                <a:solidFill>
                  <a:srgbClr val="000000"/>
                </a:solidFill>
                <a:latin typeface="TimesNewRomanPSMT"/>
              </a:rPr>
              <a:t>Ví dụ: màn hình VGA 640x480, SVGA 600x800…</a:t>
            </a:r>
            <a:endParaRPr lang="en-US" sz="2000" dirty="0">
              <a:latin typeface="Arial" panose="020B0604020202020204" pitchFamily="34" charset="0"/>
              <a:cs typeface="Arial" panose="020B0604020202020204" pitchFamily="34" charset="0"/>
            </a:endParaRPr>
          </a:p>
        </p:txBody>
      </p:sp>
      <p:pic>
        <p:nvPicPr>
          <p:cNvPr id="2050" name="Picture 2" descr="Káº¿t quáº£ hÃ¬nh áº£nh cho World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1" y="4051758"/>
            <a:ext cx="3859274" cy="20823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4051758"/>
            <a:ext cx="6003925" cy="208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786951"/>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0.</a:t>
            </a:r>
            <a:r>
              <a:rPr lang="en-US">
                <a:solidFill>
                  <a:srgbClr val="000000"/>
                </a:solidFill>
                <a:latin typeface="TimesNewRomanPSMT"/>
              </a:rPr>
              <a:t> Áp dụng quy tắc bàn tay trái cho đa giác d</a:t>
            </a:r>
            <a:r>
              <a:rPr lang="vi-VN">
                <a:solidFill>
                  <a:srgbClr val="000000"/>
                </a:solidFill>
                <a:latin typeface="TimesNewRomanPSMT"/>
              </a:rPr>
              <a:t>ư</a:t>
            </a:r>
            <a:r>
              <a:rPr lang="en-US">
                <a:solidFill>
                  <a:srgbClr val="000000"/>
                </a:solidFill>
                <a:latin typeface="TimesNewRomanPSMT"/>
              </a:rPr>
              <a:t>ơng để xác định chiều của các cạnh</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1. Cắt bên trái </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(In-Out):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(Out-In):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a:t>
            </a:r>
            <a:endParaRPr lang="en-US" b="1" i="1">
              <a:solidFill>
                <a:srgbClr val="000000"/>
              </a:solidFill>
              <a:latin typeface="TimesNewRomanPS-BoldItalicMT"/>
            </a:endParaRPr>
          </a:p>
        </p:txBody>
      </p:sp>
      <p:pic>
        <p:nvPicPr>
          <p:cNvPr id="5" name="Picture 4">
            <a:extLst>
              <a:ext uri="{FF2B5EF4-FFF2-40B4-BE49-F238E27FC236}">
                <a16:creationId xmlns:a16="http://schemas.microsoft.com/office/drawing/2014/main" id="{2F67EF4D-1DE3-41C5-8337-D06AE1FAE144}"/>
              </a:ext>
            </a:extLst>
          </p:cNvPr>
          <p:cNvPicPr>
            <a:picLocks noChangeAspect="1"/>
          </p:cNvPicPr>
          <p:nvPr/>
        </p:nvPicPr>
        <p:blipFill>
          <a:blip r:embed="rId2"/>
          <a:stretch>
            <a:fillRect/>
          </a:stretch>
        </p:blipFill>
        <p:spPr>
          <a:xfrm>
            <a:off x="8013408" y="1097344"/>
            <a:ext cx="1612395" cy="1386843"/>
          </a:xfrm>
          <a:prstGeom prst="rect">
            <a:avLst/>
          </a:prstGeom>
        </p:spPr>
      </p:pic>
      <p:pic>
        <p:nvPicPr>
          <p:cNvPr id="15" name="Picture 14">
            <a:extLst>
              <a:ext uri="{FF2B5EF4-FFF2-40B4-BE49-F238E27FC236}">
                <a16:creationId xmlns:a16="http://schemas.microsoft.com/office/drawing/2014/main" id="{B1F77423-328C-4740-AAA8-0A229565C5E2}"/>
              </a:ext>
            </a:extLst>
          </p:cNvPr>
          <p:cNvPicPr>
            <a:picLocks noChangeAspect="1"/>
          </p:cNvPicPr>
          <p:nvPr/>
        </p:nvPicPr>
        <p:blipFill>
          <a:blip r:embed="rId3"/>
          <a:stretch>
            <a:fillRect/>
          </a:stretch>
        </p:blipFill>
        <p:spPr>
          <a:xfrm>
            <a:off x="6998204" y="3003893"/>
            <a:ext cx="1612395" cy="1868428"/>
          </a:xfrm>
          <a:prstGeom prst="rect">
            <a:avLst/>
          </a:prstGeom>
        </p:spPr>
      </p:pic>
      <p:pic>
        <p:nvPicPr>
          <p:cNvPr id="16" name="Picture 15">
            <a:extLst>
              <a:ext uri="{FF2B5EF4-FFF2-40B4-BE49-F238E27FC236}">
                <a16:creationId xmlns:a16="http://schemas.microsoft.com/office/drawing/2014/main" id="{4E044F20-311B-4F8E-A228-3FD81E11D8F4}"/>
              </a:ext>
            </a:extLst>
          </p:cNvPr>
          <p:cNvPicPr>
            <a:picLocks noChangeAspect="1"/>
          </p:cNvPicPr>
          <p:nvPr/>
        </p:nvPicPr>
        <p:blipFill>
          <a:blip r:embed="rId4"/>
          <a:stretch>
            <a:fillRect/>
          </a:stretch>
        </p:blipFill>
        <p:spPr>
          <a:xfrm>
            <a:off x="5398006" y="4487922"/>
            <a:ext cx="1395987" cy="1868428"/>
          </a:xfrm>
          <a:prstGeom prst="rect">
            <a:avLst/>
          </a:prstGeom>
        </p:spPr>
      </p:pic>
    </p:spTree>
    <p:extLst>
      <p:ext uri="{BB962C8B-B14F-4D97-AF65-F5344CB8AC3E}">
        <p14:creationId xmlns:p14="http://schemas.microsoft.com/office/powerpoint/2010/main" val="299253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2. Cắt bên phải</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(In-In): V’</a:t>
            </a:r>
            <a:r>
              <a:rPr lang="en-US" baseline="-25000">
                <a:solidFill>
                  <a:srgbClr val="000000"/>
                </a:solidFill>
                <a:latin typeface="TimesNewRomanPSMT"/>
              </a:rPr>
              <a:t>3</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(In-In): V</a:t>
            </a:r>
            <a:r>
              <a:rPr lang="en-US" baseline="-25000">
                <a:solidFill>
                  <a:srgbClr val="000000"/>
                </a:solidFill>
                <a:latin typeface="TimesNewRomanPSMT"/>
              </a:rPr>
              <a:t>1</a:t>
            </a:r>
            <a:endParaRPr lang="en-US" b="1" i="1">
              <a:solidFill>
                <a:srgbClr val="000000"/>
              </a:solidFill>
              <a:latin typeface="TimesNewRomanPS-BoldItalicMT"/>
            </a:endParaRPr>
          </a:p>
        </p:txBody>
      </p:sp>
      <p:pic>
        <p:nvPicPr>
          <p:cNvPr id="8" name="Picture 7">
            <a:extLst>
              <a:ext uri="{FF2B5EF4-FFF2-40B4-BE49-F238E27FC236}">
                <a16:creationId xmlns:a16="http://schemas.microsoft.com/office/drawing/2014/main" id="{7185619F-9ADD-4296-9BE0-728F91D51C36}"/>
              </a:ext>
            </a:extLst>
          </p:cNvPr>
          <p:cNvPicPr>
            <a:picLocks noChangeAspect="1"/>
          </p:cNvPicPr>
          <p:nvPr/>
        </p:nvPicPr>
        <p:blipFill>
          <a:blip r:embed="rId2"/>
          <a:stretch>
            <a:fillRect/>
          </a:stretch>
        </p:blipFill>
        <p:spPr>
          <a:xfrm>
            <a:off x="5289802" y="2555746"/>
            <a:ext cx="1612395" cy="1746508"/>
          </a:xfrm>
          <a:prstGeom prst="rect">
            <a:avLst/>
          </a:prstGeom>
        </p:spPr>
      </p:pic>
    </p:spTree>
    <p:extLst>
      <p:ext uri="{BB962C8B-B14F-4D97-AF65-F5344CB8AC3E}">
        <p14:creationId xmlns:p14="http://schemas.microsoft.com/office/powerpoint/2010/main" val="1121589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3. Cắt bên trên</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(In-In): V’’</a:t>
            </a:r>
            <a:r>
              <a:rPr lang="en-US" baseline="-25000">
                <a:solidFill>
                  <a:srgbClr val="000000"/>
                </a:solidFill>
                <a:latin typeface="TimesNewRomanPSMT"/>
              </a:rPr>
              <a:t>3</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(Out-Out): NULL</a:t>
            </a:r>
            <a:endParaRPr lang="en-US" b="1" i="1">
              <a:solidFill>
                <a:srgbClr val="000000"/>
              </a:solidFill>
              <a:latin typeface="TimesNewRomanPS-BoldItalicMT"/>
            </a:endParaRPr>
          </a:p>
        </p:txBody>
      </p:sp>
      <p:pic>
        <p:nvPicPr>
          <p:cNvPr id="8" name="Picture 7">
            <a:extLst>
              <a:ext uri="{FF2B5EF4-FFF2-40B4-BE49-F238E27FC236}">
                <a16:creationId xmlns:a16="http://schemas.microsoft.com/office/drawing/2014/main" id="{58C7664B-FE01-400C-A864-D6DB24B64912}"/>
              </a:ext>
            </a:extLst>
          </p:cNvPr>
          <p:cNvPicPr>
            <a:picLocks noChangeAspect="1"/>
          </p:cNvPicPr>
          <p:nvPr/>
        </p:nvPicPr>
        <p:blipFill>
          <a:blip r:embed="rId2"/>
          <a:stretch>
            <a:fillRect/>
          </a:stretch>
        </p:blipFill>
        <p:spPr>
          <a:xfrm>
            <a:off x="5652280" y="2406122"/>
            <a:ext cx="1844044" cy="1563627"/>
          </a:xfrm>
          <a:prstGeom prst="rect">
            <a:avLst/>
          </a:prstGeom>
        </p:spPr>
      </p:pic>
      <p:pic>
        <p:nvPicPr>
          <p:cNvPr id="12" name="Picture 11">
            <a:extLst>
              <a:ext uri="{FF2B5EF4-FFF2-40B4-BE49-F238E27FC236}">
                <a16:creationId xmlns:a16="http://schemas.microsoft.com/office/drawing/2014/main" id="{1DEFB419-B90C-4DA8-B97F-229A00A47B3C}"/>
              </a:ext>
            </a:extLst>
          </p:cNvPr>
          <p:cNvPicPr>
            <a:picLocks noChangeAspect="1"/>
          </p:cNvPicPr>
          <p:nvPr/>
        </p:nvPicPr>
        <p:blipFill>
          <a:blip r:embed="rId2"/>
          <a:stretch>
            <a:fillRect/>
          </a:stretch>
        </p:blipFill>
        <p:spPr>
          <a:xfrm>
            <a:off x="6096000" y="4255144"/>
            <a:ext cx="1844044" cy="1563627"/>
          </a:xfrm>
          <a:prstGeom prst="rect">
            <a:avLst/>
          </a:prstGeom>
        </p:spPr>
      </p:pic>
    </p:spTree>
    <p:extLst>
      <p:ext uri="{BB962C8B-B14F-4D97-AF65-F5344CB8AC3E}">
        <p14:creationId xmlns:p14="http://schemas.microsoft.com/office/powerpoint/2010/main" val="3706900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4. Cắt bên d</a:t>
            </a:r>
            <a:r>
              <a:rPr lang="vi-VN" b="1" i="1">
                <a:solidFill>
                  <a:srgbClr val="000000"/>
                </a:solidFill>
                <a:latin typeface="TimesNewRomanPSMT"/>
              </a:rPr>
              <a:t>ư</a:t>
            </a:r>
            <a:r>
              <a:rPr lang="en-US" b="1" i="1">
                <a:solidFill>
                  <a:srgbClr val="000000"/>
                </a:solidFill>
                <a:latin typeface="TimesNewRomanPSMT"/>
              </a:rPr>
              <a:t>ới</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(Out-In): V’1V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(In-Out):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(Out-Out): NULL</a:t>
            </a:r>
            <a:endParaRPr lang="en-US" b="1" i="1">
              <a:solidFill>
                <a:srgbClr val="000000"/>
              </a:solidFill>
              <a:latin typeface="TimesNewRomanPS-BoldItalicMT"/>
            </a:endParaRPr>
          </a:p>
        </p:txBody>
      </p:sp>
      <p:pic>
        <p:nvPicPr>
          <p:cNvPr id="5" name="Picture 4">
            <a:extLst>
              <a:ext uri="{FF2B5EF4-FFF2-40B4-BE49-F238E27FC236}">
                <a16:creationId xmlns:a16="http://schemas.microsoft.com/office/drawing/2014/main" id="{883B7877-8528-4532-B2C0-050D154114F2}"/>
              </a:ext>
            </a:extLst>
          </p:cNvPr>
          <p:cNvPicPr>
            <a:picLocks noChangeAspect="1"/>
          </p:cNvPicPr>
          <p:nvPr/>
        </p:nvPicPr>
        <p:blipFill>
          <a:blip r:embed="rId2"/>
          <a:stretch>
            <a:fillRect/>
          </a:stretch>
        </p:blipFill>
        <p:spPr>
          <a:xfrm>
            <a:off x="5586820" y="2510462"/>
            <a:ext cx="1741663" cy="1551540"/>
          </a:xfrm>
          <a:prstGeom prst="rect">
            <a:avLst/>
          </a:prstGeom>
        </p:spPr>
      </p:pic>
      <p:pic>
        <p:nvPicPr>
          <p:cNvPr id="6" name="Picture 5">
            <a:extLst>
              <a:ext uri="{FF2B5EF4-FFF2-40B4-BE49-F238E27FC236}">
                <a16:creationId xmlns:a16="http://schemas.microsoft.com/office/drawing/2014/main" id="{248AAF3C-725E-4005-96C3-BE8D454E1256}"/>
              </a:ext>
            </a:extLst>
          </p:cNvPr>
          <p:cNvPicPr>
            <a:picLocks noChangeAspect="1"/>
          </p:cNvPicPr>
          <p:nvPr/>
        </p:nvPicPr>
        <p:blipFill>
          <a:blip r:embed="rId3"/>
          <a:stretch>
            <a:fillRect/>
          </a:stretch>
        </p:blipFill>
        <p:spPr>
          <a:xfrm>
            <a:off x="8337149" y="3334948"/>
            <a:ext cx="3315396" cy="2700092"/>
          </a:xfrm>
          <a:prstGeom prst="rect">
            <a:avLst/>
          </a:prstGeom>
        </p:spPr>
      </p:pic>
      <p:pic>
        <p:nvPicPr>
          <p:cNvPr id="9" name="Picture 8">
            <a:extLst>
              <a:ext uri="{FF2B5EF4-FFF2-40B4-BE49-F238E27FC236}">
                <a16:creationId xmlns:a16="http://schemas.microsoft.com/office/drawing/2014/main" id="{659EA27C-E091-464C-ACC5-82BB9B3ECD47}"/>
              </a:ext>
            </a:extLst>
          </p:cNvPr>
          <p:cNvPicPr>
            <a:picLocks noChangeAspect="1"/>
          </p:cNvPicPr>
          <p:nvPr/>
        </p:nvPicPr>
        <p:blipFill>
          <a:blip r:embed="rId4"/>
          <a:stretch>
            <a:fillRect/>
          </a:stretch>
        </p:blipFill>
        <p:spPr>
          <a:xfrm>
            <a:off x="5489284" y="4202501"/>
            <a:ext cx="2026962" cy="1731443"/>
          </a:xfrm>
          <a:prstGeom prst="rect">
            <a:avLst/>
          </a:prstGeom>
        </p:spPr>
      </p:pic>
    </p:spTree>
    <p:extLst>
      <p:ext uri="{BB962C8B-B14F-4D97-AF65-F5344CB8AC3E}">
        <p14:creationId xmlns:p14="http://schemas.microsoft.com/office/powerpoint/2010/main" val="2022144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từng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AB</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nằm bên trái</a:t>
            </a:r>
            <a:r>
              <a:rPr lang="en-US" sz="2000">
                <a:solidFill>
                  <a:srgbClr val="000000"/>
                </a:solidFill>
                <a:latin typeface="Arial" panose="020B0604020202020204" pitchFamily="34" charset="0"/>
                <a:cs typeface="Arial" panose="020B0604020202020204" pitchFamily="34" charset="0"/>
              </a:rPr>
              <a:t> AB</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en-US"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nằm bên </a:t>
            </a:r>
            <a:r>
              <a:rPr lang="en-US" sz="2000">
                <a:solidFill>
                  <a:srgbClr val="000000"/>
                </a:solidFill>
                <a:latin typeface="Arial" panose="020B0604020202020204" pitchFamily="34" charset="0"/>
                <a:cs typeface="Arial" panose="020B0604020202020204" pitchFamily="34" charset="0"/>
              </a:rPr>
              <a:t>phải AB</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Out-IN</a:t>
            </a:r>
          </a:p>
          <a:p>
            <a:pPr>
              <a:lnSpc>
                <a:spcPct val="130000"/>
              </a:lnSpc>
            </a:pPr>
            <a:r>
              <a:rPr lang="vi-VN" sz="2000">
                <a:solidFill>
                  <a:srgbClr val="000000"/>
                </a:solidFill>
                <a:latin typeface="Arial" panose="020B0604020202020204" pitchFamily="34" charset="0"/>
                <a:cs typeface="Arial" panose="020B0604020202020204" pitchFamily="34" charset="0"/>
              </a:rPr>
              <a:t>Vậy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2000">
                <a:solidFill>
                  <a:srgbClr val="000000"/>
                </a:solidFill>
                <a:highlight>
                  <a:srgbClr val="FFFF00"/>
                </a:highlight>
                <a:latin typeface="Arial" panose="020B0604020202020204" pitchFamily="34" charset="0"/>
                <a:cs typeface="Arial" panose="020B0604020202020204" pitchFamily="34" charset="0"/>
              </a:rPr>
              <a:t>’1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1100">
                <a:solidFill>
                  <a:srgbClr val="000000"/>
                </a:solidFill>
                <a:highlight>
                  <a:srgbClr val="FFFF00"/>
                </a:highlight>
                <a:latin typeface="Arial" panose="020B0604020202020204" pitchFamily="34" charset="0"/>
                <a:cs typeface="Arial" panose="020B0604020202020204" pitchFamily="34" charset="0"/>
              </a:rPr>
              <a:t>2</a:t>
            </a:r>
            <a:r>
              <a:rPr lang="vi-VN"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F4FF0BF-5DAA-4134-997F-D8D0BB3B9891}"/>
              </a:ext>
            </a:extLst>
          </p:cNvPr>
          <p:cNvPicPr>
            <a:picLocks noChangeAspect="1"/>
          </p:cNvPicPr>
          <p:nvPr/>
        </p:nvPicPr>
        <p:blipFill>
          <a:blip r:embed="rId2"/>
          <a:stretch>
            <a:fillRect/>
          </a:stretch>
        </p:blipFill>
        <p:spPr>
          <a:xfrm>
            <a:off x="732693" y="3251655"/>
            <a:ext cx="3480823" cy="2356109"/>
          </a:xfrm>
          <a:prstGeom prst="rect">
            <a:avLst/>
          </a:prstGeom>
        </p:spPr>
      </p:pic>
    </p:spTree>
    <p:extLst>
      <p:ext uri="{BB962C8B-B14F-4D97-AF65-F5344CB8AC3E}">
        <p14:creationId xmlns:p14="http://schemas.microsoft.com/office/powerpoint/2010/main" val="892774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4542036" y="2983119"/>
                <a:ext cx="6964163" cy="3286734"/>
              </a:xfrm>
              <a:prstGeom prst="rect">
                <a:avLst/>
              </a:prstGeom>
            </p:spPr>
            <p:txBody>
              <a:bodyPr wrap="square">
                <a:spAutoFit/>
              </a:bodyPr>
              <a:lstStyle/>
              <a:p>
                <a:pPr>
                  <a:lnSpc>
                    <a:spcPct val="130000"/>
                  </a:lnSpc>
                </a:pPr>
                <a:r>
                  <a:rPr lang="en-US" sz="2000">
                    <a:solidFill>
                      <a:srgbClr val="000000"/>
                    </a:solidFill>
                    <a:latin typeface="Arial" panose="020B0604020202020204" pitchFamily="34" charset="0"/>
                    <a:cs typeface="Arial" panose="020B0604020202020204" pitchFamily="34" charset="0"/>
                  </a:rPr>
                  <a:t>Tìm giao điểm P’</a:t>
                </a:r>
                <a:r>
                  <a:rPr lang="en-US" sz="2000" baseline="-25000">
                    <a:solidFill>
                      <a:srgbClr val="000000"/>
                    </a:solidFill>
                    <a:latin typeface="Arial" panose="020B0604020202020204" pitchFamily="34" charset="0"/>
                    <a:cs typeface="Arial" panose="020B0604020202020204" pitchFamily="34" charset="0"/>
                  </a:rPr>
                  <a:t>1 </a:t>
                </a:r>
                <a:r>
                  <a:rPr lang="en-US" sz="2000">
                    <a:solidFill>
                      <a:srgbClr val="000000"/>
                    </a:solidFill>
                    <a:latin typeface="Arial" panose="020B0604020202020204" pitchFamily="34" charset="0"/>
                    <a:cs typeface="Arial" panose="020B0604020202020204" pitchFamily="34" charset="0"/>
                  </a:rPr>
                  <a:t>thuộc đ</a:t>
                </a:r>
                <a:r>
                  <a:rPr lang="vi-VN" sz="2000">
                    <a:solidFill>
                      <a:srgbClr val="000000"/>
                    </a:solidFill>
                    <a:latin typeface="Arial" panose="020B0604020202020204" pitchFamily="34" charset="0"/>
                    <a:cs typeface="Arial" panose="020B0604020202020204" pitchFamily="34" charset="0"/>
                  </a:rPr>
                  <a:t>ư</a:t>
                </a:r>
                <a:r>
                  <a:rPr lang="en-US" sz="2000">
                    <a:solidFill>
                      <a:srgbClr val="000000"/>
                    </a:solidFill>
                    <a:latin typeface="Arial" panose="020B0604020202020204" pitchFamily="34" charset="0"/>
                    <a:cs typeface="Arial" panose="020B0604020202020204" pitchFamily="34" charset="0"/>
                  </a:rPr>
                  <a:t>ờng thằng P</a:t>
                </a:r>
                <a:r>
                  <a:rPr lang="en-US" sz="2000" baseline="-250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P</a:t>
                </a:r>
                <a:r>
                  <a:rPr lang="en-US" sz="2000" baseline="-25000">
                    <a:solidFill>
                      <a:srgbClr val="000000"/>
                    </a:solidFill>
                    <a:latin typeface="Arial" panose="020B0604020202020204" pitchFamily="34" charset="0"/>
                    <a:cs typeface="Arial" panose="020B0604020202020204" pitchFamily="34" charset="0"/>
                  </a:rPr>
                  <a:t>2</a:t>
                </a: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+1</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oMath>
                  </m:oMathPara>
                </a14:m>
                <a:endParaRPr lang="en-US" sz="2000">
                  <a:solidFill>
                    <a:srgbClr val="000000"/>
                  </a:solidFill>
                  <a:latin typeface="TimesNewRomanPSMT"/>
                </a:endParaRPr>
              </a:p>
              <a:p>
                <a:pPr>
                  <a:lnSpc>
                    <a:spcPct val="13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m:t>
                              </m:r>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25000"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25000" smtClean="0">
                                          <a:solidFill>
                                            <a:srgbClr val="000000"/>
                                          </a:solidFill>
                                          <a:latin typeface="Cambria Math" panose="02040503050406030204" pitchFamily="18" charset="0"/>
                                        </a:rPr>
                                        <m:t>1</m:t>
                                      </m:r>
                                    </m:sub>
                                  </m:sSub>
                                </m:e>
                              </m:d>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=1+</m:t>
                              </m:r>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−1</m:t>
                                      </m:r>
                                    </m:e>
                                  </m:d>
                                </m:e>
                              </m:d>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11</m:t>
                                  </m:r>
                                </m:num>
                                <m:den>
                                  <m:r>
                                    <a:rPr lang="en-US" sz="2000" b="0" i="1" smtClean="0">
                                      <a:solidFill>
                                        <a:srgbClr val="000000"/>
                                      </a:solidFill>
                                      <a:latin typeface="Cambria Math" panose="02040503050406030204" pitchFamily="18" charset="0"/>
                                    </a:rPr>
                                    <m:t>5</m:t>
                                  </m:r>
                                </m:den>
                              </m:f>
                            </m:e>
                          </m:eqArr>
                        </m:e>
                      </m:d>
                    </m:oMath>
                  </m:oMathPara>
                </a14:m>
                <a:endParaRPr lang="vi-VN" sz="2000">
                  <a:solidFill>
                    <a:srgbClr val="000000"/>
                  </a:solidFill>
                  <a:latin typeface="Arial" panose="020B0604020202020204" pitchFamily="34" charset="0"/>
                  <a:cs typeface="Arial" panose="020B0604020202020204" pitchFamily="34" charset="0"/>
                </a:endParaRPr>
              </a:p>
              <a:p>
                <a:pPr>
                  <a:lnSpc>
                    <a:spcPct val="130000"/>
                  </a:lnSpc>
                </a:pP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FF0000"/>
                    </a:solidFill>
                    <a:latin typeface="Arial" panose="020B0604020202020204" pitchFamily="34" charset="0"/>
                    <a:cs typeface="Arial" panose="020B0604020202020204" pitchFamily="34" charset="0"/>
                  </a:rPr>
                  <a:t>P’1(1;11/5)</a:t>
                </a:r>
              </a:p>
            </p:txBody>
          </p:sp>
        </mc:Choice>
        <mc:Fallback xmlns="">
          <p:sp>
            <p:nvSpPr>
              <p:cNvPr id="8" name="Rectangle 7"/>
              <p:cNvSpPr>
                <a:spLocks noRot="1" noChangeAspect="1" noMove="1" noResize="1" noEditPoints="1" noAdjustHandles="1" noChangeArrowheads="1" noChangeShapeType="1" noTextEdit="1"/>
              </p:cNvSpPr>
              <p:nvPr/>
            </p:nvSpPr>
            <p:spPr>
              <a:xfrm>
                <a:off x="4542036" y="2983119"/>
                <a:ext cx="6964163" cy="3286734"/>
              </a:xfrm>
              <a:prstGeom prst="rect">
                <a:avLst/>
              </a:prstGeom>
              <a:blipFill>
                <a:blip r:embed="rId2"/>
                <a:stretch>
                  <a:fillRect l="-876" b="-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2B0ED90-BC04-459E-A152-C4534733D5F4}"/>
              </a:ext>
            </a:extLst>
          </p:cNvPr>
          <p:cNvPicPr>
            <a:picLocks noChangeAspect="1"/>
          </p:cNvPicPr>
          <p:nvPr/>
        </p:nvPicPr>
        <p:blipFill>
          <a:blip r:embed="rId3"/>
          <a:stretch>
            <a:fillRect/>
          </a:stretch>
        </p:blipFill>
        <p:spPr>
          <a:xfrm>
            <a:off x="822707" y="3227037"/>
            <a:ext cx="3480823" cy="2356109"/>
          </a:xfrm>
          <a:prstGeom prst="rect">
            <a:avLst/>
          </a:prstGeom>
        </p:spPr>
      </p:pic>
    </p:spTree>
    <p:extLst>
      <p:ext uri="{BB962C8B-B14F-4D97-AF65-F5344CB8AC3E}">
        <p14:creationId xmlns:p14="http://schemas.microsoft.com/office/powerpoint/2010/main" val="2029858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DE</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trái DE</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trái DE</a:t>
            </a:r>
          </a:p>
          <a:p>
            <a:pPr>
              <a:lnSpc>
                <a:spcPct val="130000"/>
              </a:lnSpc>
            </a:pPr>
            <a:r>
              <a:rPr lang="en-US" sz="2000">
                <a:solidFill>
                  <a:srgbClr val="000000"/>
                </a:solidFill>
                <a:latin typeface="Arial" panose="020B0604020202020204" pitchFamily="34" charset="0"/>
                <a:cs typeface="Arial" panose="020B0604020202020204" pitchFamily="34" charset="0"/>
              </a:rPr>
              <a:t>Chiều In-In</a:t>
            </a:r>
          </a:p>
          <a:p>
            <a:pPr>
              <a:lnSpc>
                <a:spcPct val="130000"/>
              </a:lnSpc>
            </a:pPr>
            <a:r>
              <a:rPr lang="en-US" sz="2000">
                <a:solidFill>
                  <a:srgbClr val="000000"/>
                </a:solidFill>
                <a:latin typeface="Arial" panose="020B0604020202020204" pitchFamily="34" charset="0"/>
                <a:cs typeface="Arial" panose="020B0604020202020204" pitchFamily="34" charset="0"/>
              </a:rPr>
              <a:t>Vậy</a:t>
            </a:r>
            <a:r>
              <a:rPr lang="en-US" sz="2000">
                <a:solidFill>
                  <a:srgbClr val="000000"/>
                </a:solidFill>
                <a:highlight>
                  <a:srgbClr val="FFFF00"/>
                </a:highlight>
                <a:latin typeface="Arial" panose="020B0604020202020204" pitchFamily="34" charset="0"/>
                <a:cs typeface="Arial" panose="020B0604020202020204" pitchFamily="34" charset="0"/>
              </a:rPr>
              <a:t> </a:t>
            </a:r>
            <a:r>
              <a:rPr lang="en-US" sz="2000">
                <a:solidFill>
                  <a:srgbClr val="FF0000"/>
                </a:solidFill>
                <a:highlight>
                  <a:srgbClr val="FFFF00"/>
                </a:highlight>
                <a:latin typeface="Arial" panose="020B0604020202020204" pitchFamily="34" charset="0"/>
                <a:cs typeface="Arial" panose="020B0604020202020204" pitchFamily="34" charset="0"/>
              </a:rPr>
              <a:t>P</a:t>
            </a:r>
            <a:r>
              <a:rPr lang="en-US" sz="2000" baseline="-25000">
                <a:solidFill>
                  <a:srgbClr val="FF0000"/>
                </a:solidFill>
                <a:highlight>
                  <a:srgbClr val="FFFF00"/>
                </a:highlight>
                <a:latin typeface="Arial" panose="020B0604020202020204" pitchFamily="34" charset="0"/>
                <a:cs typeface="Arial" panose="020B0604020202020204" pitchFamily="34" charset="0"/>
              </a:rPr>
              <a:t>2</a:t>
            </a:r>
            <a:r>
              <a:rPr lang="en-US" sz="2000">
                <a:highlight>
                  <a:srgbClr val="FFFF00"/>
                </a:highlight>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đ</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ợc l</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u, với P</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(4,4)</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CD527E-EEFF-4EB2-B538-5F02B8F0DF3C}"/>
              </a:ext>
            </a:extLst>
          </p:cNvPr>
          <p:cNvPicPr>
            <a:picLocks noChangeAspect="1"/>
          </p:cNvPicPr>
          <p:nvPr/>
        </p:nvPicPr>
        <p:blipFill>
          <a:blip r:embed="rId2"/>
          <a:stretch>
            <a:fillRect/>
          </a:stretch>
        </p:blipFill>
        <p:spPr>
          <a:xfrm>
            <a:off x="685801" y="3078387"/>
            <a:ext cx="3480823" cy="2356109"/>
          </a:xfrm>
          <a:prstGeom prst="rect">
            <a:avLst/>
          </a:prstGeom>
        </p:spPr>
      </p:pic>
    </p:spTree>
    <p:extLst>
      <p:ext uri="{BB962C8B-B14F-4D97-AF65-F5344CB8AC3E}">
        <p14:creationId xmlns:p14="http://schemas.microsoft.com/office/powerpoint/2010/main" val="3182697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000">
                <a:solidFill>
                  <a:srgbClr val="000000"/>
                </a:solidFill>
                <a:latin typeface="Arial" panose="020B0604020202020204" pitchFamily="34" charset="0"/>
                <a:cs typeface="Arial" panose="020B0604020202020204" pitchFamily="34" charset="0"/>
              </a:rPr>
              <a:t>BD</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trong BD</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ngoài BD</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In - Out</a:t>
            </a:r>
          </a:p>
          <a:p>
            <a:pPr>
              <a:lnSpc>
                <a:spcPct val="130000"/>
              </a:lnSpc>
            </a:pPr>
            <a:r>
              <a:rPr lang="en-US" sz="2000">
                <a:solidFill>
                  <a:srgbClr val="000000"/>
                </a:solidFill>
                <a:latin typeface="Arial" panose="020B0604020202020204" pitchFamily="34" charset="0"/>
                <a:cs typeface="Arial" panose="020B0604020202020204" pitchFamily="34" charset="0"/>
              </a:rPr>
              <a:t>V</a:t>
            </a:r>
            <a:r>
              <a:rPr lang="vi-VN" sz="2000">
                <a:solidFill>
                  <a:srgbClr val="000000"/>
                </a:solidFill>
                <a:latin typeface="Arial" panose="020B0604020202020204" pitchFamily="34" charset="0"/>
                <a:cs typeface="Arial" panose="020B0604020202020204" pitchFamily="34" charset="0"/>
              </a:rPr>
              <a:t>ậy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2000">
                <a:solidFill>
                  <a:srgbClr val="000000"/>
                </a:solidFill>
                <a:highlight>
                  <a:srgbClr val="FFFF00"/>
                </a:highlight>
                <a:latin typeface="Arial" panose="020B0604020202020204" pitchFamily="34" charset="0"/>
                <a:cs typeface="Arial" panose="020B0604020202020204" pitchFamily="34" charset="0"/>
              </a:rPr>
              <a:t>’’</a:t>
            </a:r>
            <a:r>
              <a:rPr lang="en-US" sz="2000" baseline="-25000">
                <a:solidFill>
                  <a:srgbClr val="000000"/>
                </a:solidFill>
                <a:highlight>
                  <a:srgbClr val="FFFF00"/>
                </a:highlight>
                <a:latin typeface="Arial" panose="020B0604020202020204" pitchFamily="34" charset="0"/>
                <a:cs typeface="Arial" panose="020B0604020202020204" pitchFamily="34" charset="0"/>
              </a:rPr>
              <a:t>1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4D32EA6-A46D-4EF0-B763-E99A64C2643D}"/>
              </a:ext>
            </a:extLst>
          </p:cNvPr>
          <p:cNvPicPr>
            <a:picLocks noChangeAspect="1"/>
          </p:cNvPicPr>
          <p:nvPr/>
        </p:nvPicPr>
        <p:blipFill>
          <a:blip r:embed="rId2"/>
          <a:stretch>
            <a:fillRect/>
          </a:stretch>
        </p:blipFill>
        <p:spPr>
          <a:xfrm>
            <a:off x="584200" y="3286444"/>
            <a:ext cx="3541783" cy="2026924"/>
          </a:xfrm>
          <a:prstGeom prst="rect">
            <a:avLst/>
          </a:prstGeom>
        </p:spPr>
      </p:pic>
    </p:spTree>
    <p:extLst>
      <p:ext uri="{BB962C8B-B14F-4D97-AF65-F5344CB8AC3E}">
        <p14:creationId xmlns:p14="http://schemas.microsoft.com/office/powerpoint/2010/main" val="350080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4542036" y="2983119"/>
                <a:ext cx="6964163" cy="2888098"/>
              </a:xfrm>
              <a:prstGeom prst="rect">
                <a:avLst/>
              </a:prstGeom>
            </p:spPr>
            <p:txBody>
              <a:bodyPr wrap="square">
                <a:spAutoFit/>
              </a:bodyPr>
              <a:lstStyle/>
              <a:p>
                <a:pPr>
                  <a:lnSpc>
                    <a:spcPct val="130000"/>
                  </a:lnSpc>
                </a:pPr>
                <a:r>
                  <a:rPr lang="en-US" sz="2000">
                    <a:solidFill>
                      <a:srgbClr val="000000"/>
                    </a:solidFill>
                    <a:latin typeface="Arial" panose="020B0604020202020204" pitchFamily="34" charset="0"/>
                    <a:cs typeface="Arial" panose="020B0604020202020204" pitchFamily="34" charset="0"/>
                  </a:rPr>
                  <a:t>Tìm giao điểm P’’</a:t>
                </a:r>
                <a:r>
                  <a:rPr lang="en-US" sz="2000" baseline="-25000">
                    <a:solidFill>
                      <a:srgbClr val="000000"/>
                    </a:solidFill>
                    <a:latin typeface="Arial" panose="020B0604020202020204" pitchFamily="34" charset="0"/>
                    <a:cs typeface="Arial" panose="020B0604020202020204" pitchFamily="34" charset="0"/>
                  </a:rPr>
                  <a:t>1 </a:t>
                </a:r>
                <a:r>
                  <a:rPr lang="en-US" sz="2000">
                    <a:solidFill>
                      <a:srgbClr val="000000"/>
                    </a:solidFill>
                    <a:latin typeface="Arial" panose="020B0604020202020204" pitchFamily="34" charset="0"/>
                    <a:cs typeface="Arial" panose="020B0604020202020204" pitchFamily="34" charset="0"/>
                  </a:rPr>
                  <a:t>thuộc đ</a:t>
                </a:r>
                <a:r>
                  <a:rPr lang="vi-VN" sz="2000">
                    <a:solidFill>
                      <a:srgbClr val="000000"/>
                    </a:solidFill>
                    <a:latin typeface="Arial" panose="020B0604020202020204" pitchFamily="34" charset="0"/>
                    <a:cs typeface="Arial" panose="020B0604020202020204" pitchFamily="34" charset="0"/>
                  </a:rPr>
                  <a:t>ư</a:t>
                </a:r>
                <a:r>
                  <a:rPr lang="en-US" sz="2000">
                    <a:solidFill>
                      <a:srgbClr val="000000"/>
                    </a:solidFill>
                    <a:latin typeface="Arial" panose="020B0604020202020204" pitchFamily="34" charset="0"/>
                    <a:cs typeface="Arial" panose="020B0604020202020204" pitchFamily="34" charset="0"/>
                  </a:rPr>
                  <a:t>ờng thằng P’</a:t>
                </a:r>
                <a:r>
                  <a:rPr lang="en-US" sz="2000" baseline="-250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P</a:t>
                </a:r>
                <a:r>
                  <a:rPr lang="en-US" sz="2000" baseline="-25000">
                    <a:solidFill>
                      <a:srgbClr val="000000"/>
                    </a:solidFill>
                    <a:latin typeface="Arial" panose="020B0604020202020204" pitchFamily="34" charset="0"/>
                    <a:cs typeface="Arial" panose="020B0604020202020204" pitchFamily="34" charset="0"/>
                  </a:rPr>
                  <a:t>2</a:t>
                </a: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rPr>
                            <m:t>11/5</m:t>
                          </m:r>
                        </m:num>
                        <m:den>
                          <m:r>
                            <a:rPr lang="en-US" sz="2000" b="0" i="1" smtClean="0">
                              <a:solidFill>
                                <a:srgbClr val="000000"/>
                              </a:solidFill>
                              <a:latin typeface="Cambria Math" panose="02040503050406030204" pitchFamily="18" charset="0"/>
                            </a:rPr>
                            <m:t>4−1</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oMath>
                  </m:oMathPara>
                </a14:m>
                <a:endParaRPr lang="en-US" sz="2000">
                  <a:solidFill>
                    <a:srgbClr val="000000"/>
                  </a:solidFill>
                  <a:latin typeface="TimesNewRomanPSMT"/>
                </a:endParaRPr>
              </a:p>
              <a:p>
                <a:pPr>
                  <a:lnSpc>
                    <a:spcPct val="13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3</m:t>
                              </m:r>
                            </m:e>
                            <m:e>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𝑃</m:t>
                                      </m:r>
                                    </m:e>
                                    <m:sup>
                                      <m:r>
                                        <a:rPr lang="en-US" sz="2000" b="0" i="1" baseline="30000"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𝑥</m:t>
                              </m:r>
                              <m:sSup>
                                <m:sSupPr>
                                  <m:ctrlPr>
                                    <a:rPr lang="en-US" sz="2000" b="0" i="1" baseline="-25000" smtClean="0">
                                      <a:solidFill>
                                        <a:srgbClr val="000000"/>
                                      </a:solidFill>
                                      <a:latin typeface="Cambria Math" panose="02040503050406030204" pitchFamily="18" charset="0"/>
                                    </a:rPr>
                                  </m:ctrlPr>
                                </m:sSupPr>
                                <m:e>
                                  <m:r>
                                    <a:rPr lang="en-US" sz="2000" b="0" i="1" baseline="-25000" smtClean="0">
                                      <a:solidFill>
                                        <a:srgbClr val="000000"/>
                                      </a:solidFill>
                                      <a:latin typeface="Cambria Math" panose="02040503050406030204" pitchFamily="18" charset="0"/>
                                    </a:rPr>
                                    <m:t>𝑃</m:t>
                                  </m:r>
                                </m:e>
                                <m:sup>
                                  <m:r>
                                    <a:rPr lang="en-US" sz="2000" b="0" i="1" baseline="-25000" smtClean="0">
                                      <a:solidFill>
                                        <a:srgbClr val="000000"/>
                                      </a:solidFill>
                                      <a:latin typeface="Cambria Math" panose="02040503050406030204" pitchFamily="18" charset="0"/>
                                    </a:rPr>
                                    <m:t>′</m:t>
                                  </m:r>
                                </m:sup>
                              </m:sSup>
                              <m:r>
                                <a:rPr lang="en-US" sz="2000" b="0" i="1" baseline="-25000"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𝑃</m:t>
                                          </m:r>
                                        </m:e>
                                        <m:sup>
                                          <m:r>
                                            <a:rPr lang="en-US" sz="2000" b="0" i="1" baseline="30000"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𝑦</m:t>
                                  </m:r>
                                  <m:sSup>
                                    <m:sSupPr>
                                      <m:ctrlPr>
                                        <a:rPr lang="en-US" sz="2000" b="0" i="1" baseline="-25000" smtClean="0">
                                          <a:solidFill>
                                            <a:srgbClr val="000000"/>
                                          </a:solidFill>
                                          <a:latin typeface="Cambria Math" panose="02040503050406030204" pitchFamily="18" charset="0"/>
                                        </a:rPr>
                                      </m:ctrlPr>
                                    </m:sSupPr>
                                    <m:e>
                                      <m:r>
                                        <a:rPr lang="en-US" sz="2000" b="0" i="1" baseline="-25000" smtClean="0">
                                          <a:solidFill>
                                            <a:srgbClr val="000000"/>
                                          </a:solidFill>
                                          <a:latin typeface="Cambria Math" panose="02040503050406030204" pitchFamily="18" charset="0"/>
                                        </a:rPr>
                                        <m:t>𝑃</m:t>
                                      </m:r>
                                    </m:e>
                                    <m:sup>
                                      <m:r>
                                        <a:rPr lang="en-US" sz="2000" b="0" i="1" baseline="-25000" smtClean="0">
                                          <a:solidFill>
                                            <a:srgbClr val="000000"/>
                                          </a:solidFill>
                                          <a:latin typeface="Cambria Math" panose="02040503050406030204" pitchFamily="18" charset="0"/>
                                        </a:rPr>
                                        <m:t>′</m:t>
                                      </m:r>
                                    </m:sup>
                                  </m:sSup>
                                  <m:r>
                                    <a:rPr lang="en-US" sz="2000" b="0" i="1" baseline="-25000" smtClean="0">
                                      <a:solidFill>
                                        <a:srgbClr val="000000"/>
                                      </a:solidFill>
                                      <a:latin typeface="Cambria Math" panose="02040503050406030204" pitchFamily="18" charset="0"/>
                                    </a:rPr>
                                    <m:t>1</m:t>
                                  </m:r>
                                </m:e>
                              </m:d>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=1+</m:t>
                              </m:r>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11/5</m:t>
                                  </m:r>
                                </m:e>
                              </m:d>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5</m:t>
                                  </m:r>
                                </m:num>
                                <m:den>
                                  <m:r>
                                    <a:rPr lang="en-US" sz="2000" b="0" i="1" smtClean="0">
                                      <a:solidFill>
                                        <a:srgbClr val="000000"/>
                                      </a:solidFill>
                                      <a:latin typeface="Cambria Math" panose="02040503050406030204" pitchFamily="18" charset="0"/>
                                    </a:rPr>
                                    <m:t>3</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7</m:t>
                                  </m:r>
                                </m:num>
                                <m:den>
                                  <m:r>
                                    <a:rPr lang="en-US" sz="2000" b="0" i="1" smtClean="0">
                                      <a:solidFill>
                                        <a:srgbClr val="000000"/>
                                      </a:solidFill>
                                      <a:latin typeface="Cambria Math" panose="02040503050406030204" pitchFamily="18" charset="0"/>
                                    </a:rPr>
                                    <m:t>3</m:t>
                                  </m:r>
                                </m:den>
                              </m:f>
                            </m:e>
                          </m:eqArr>
                        </m:e>
                      </m:d>
                    </m:oMath>
                  </m:oMathPara>
                </a14:m>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FF0000"/>
                    </a:solidFill>
                    <a:latin typeface="Arial" panose="020B0604020202020204" pitchFamily="34" charset="0"/>
                    <a:cs typeface="Arial" panose="020B0604020202020204" pitchFamily="34" charset="0"/>
                  </a:rPr>
                  <a:t>P’’</a:t>
                </a:r>
                <a:r>
                  <a:rPr lang="en-US" sz="2000" baseline="-25000">
                    <a:solidFill>
                      <a:srgbClr val="FF0000"/>
                    </a:solidFill>
                    <a:latin typeface="Arial" panose="020B0604020202020204" pitchFamily="34" charset="0"/>
                    <a:cs typeface="Arial" panose="020B0604020202020204" pitchFamily="34" charset="0"/>
                  </a:rPr>
                  <a:t>1</a:t>
                </a:r>
                <a:r>
                  <a:rPr lang="en-US" sz="2000">
                    <a:solidFill>
                      <a:srgbClr val="FF0000"/>
                    </a:solidFill>
                    <a:latin typeface="Arial" panose="020B0604020202020204" pitchFamily="34" charset="0"/>
                    <a:cs typeface="Arial" panose="020B0604020202020204" pitchFamily="34" charset="0"/>
                  </a:rPr>
                  <a:t>(7/3,3)</a:t>
                </a:r>
              </a:p>
            </p:txBody>
          </p:sp>
        </mc:Choice>
        <mc:Fallback xmlns="">
          <p:sp>
            <p:nvSpPr>
              <p:cNvPr id="8" name="Rectangle 7"/>
              <p:cNvSpPr>
                <a:spLocks noRot="1" noChangeAspect="1" noMove="1" noResize="1" noEditPoints="1" noAdjustHandles="1" noChangeArrowheads="1" noChangeShapeType="1" noTextEdit="1"/>
              </p:cNvSpPr>
              <p:nvPr/>
            </p:nvSpPr>
            <p:spPr>
              <a:xfrm>
                <a:off x="4542036" y="2983119"/>
                <a:ext cx="6964163" cy="2888098"/>
              </a:xfrm>
              <a:prstGeom prst="rect">
                <a:avLst/>
              </a:prstGeom>
              <a:blipFill>
                <a:blip r:embed="rId2"/>
                <a:stretch>
                  <a:fillRect l="-876" b="-295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90CBD3-E9AC-45F4-8F84-9D750519BA1E}"/>
              </a:ext>
            </a:extLst>
          </p:cNvPr>
          <p:cNvPicPr>
            <a:picLocks noChangeAspect="1"/>
          </p:cNvPicPr>
          <p:nvPr/>
        </p:nvPicPr>
        <p:blipFill>
          <a:blip r:embed="rId3"/>
          <a:stretch>
            <a:fillRect/>
          </a:stretch>
        </p:blipFill>
        <p:spPr>
          <a:xfrm>
            <a:off x="584200" y="3243675"/>
            <a:ext cx="3541783" cy="1965964"/>
          </a:xfrm>
          <a:prstGeom prst="rect">
            <a:avLst/>
          </a:prstGeom>
        </p:spPr>
      </p:pic>
    </p:spTree>
    <p:extLst>
      <p:ext uri="{BB962C8B-B14F-4D97-AF65-F5344CB8AC3E}">
        <p14:creationId xmlns:p14="http://schemas.microsoft.com/office/powerpoint/2010/main" val="417195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en-US" sz="2000">
                <a:solidFill>
                  <a:srgbClr val="000000"/>
                </a:solidFill>
                <a:latin typeface="Arial" panose="020B0604020202020204" pitchFamily="34" charset="0"/>
                <a:cs typeface="Arial" panose="020B0604020202020204" pitchFamily="34" charset="0"/>
              </a:rPr>
              <a:t>’’</a:t>
            </a:r>
            <a:r>
              <a:rPr lang="en-US" sz="1100">
                <a:solidFill>
                  <a:srgbClr val="000000"/>
                </a:solidFill>
                <a:latin typeface="Arial" panose="020B0604020202020204" pitchFamily="34" charset="0"/>
                <a:cs typeface="Arial" panose="020B0604020202020204" pitchFamily="34" charset="0"/>
              </a:rPr>
              <a:t>1</a:t>
            </a:r>
            <a:r>
              <a:rPr lang="vi-VN"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dựa trên từng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000">
                <a:solidFill>
                  <a:srgbClr val="000000"/>
                </a:solidFill>
                <a:latin typeface="Arial" panose="020B0604020202020204" pitchFamily="34" charset="0"/>
                <a:cs typeface="Arial" panose="020B0604020202020204" pitchFamily="34" charset="0"/>
              </a:rPr>
              <a:t>AE</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a:t>
            </a:r>
            <a:r>
              <a:rPr lang="en-US" sz="2000">
                <a:solidFill>
                  <a:srgbClr val="000000"/>
                </a:solidFill>
                <a:latin typeface="Arial" panose="020B0604020202020204" pitchFamily="34" charset="0"/>
                <a:cs typeface="Arial" panose="020B0604020202020204" pitchFamily="34" charset="0"/>
              </a:rPr>
              <a:t> trong AE</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en-US"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trong AE</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In-In</a:t>
            </a:r>
          </a:p>
          <a:p>
            <a:pPr>
              <a:lnSpc>
                <a:spcPct val="130000"/>
              </a:lnSpc>
            </a:pPr>
            <a:r>
              <a:rPr lang="vi-VN" sz="2000">
                <a:solidFill>
                  <a:srgbClr val="000000"/>
                </a:solidFill>
                <a:latin typeface="Arial" panose="020B0604020202020204" pitchFamily="34" charset="0"/>
                <a:cs typeface="Arial" panose="020B0604020202020204" pitchFamily="34" charset="0"/>
              </a:rPr>
              <a:t>Vậy </a:t>
            </a:r>
            <a:r>
              <a:rPr lang="vi-VN" sz="2000">
                <a:solidFill>
                  <a:srgbClr val="FF0000"/>
                </a:solidFill>
                <a:highlight>
                  <a:srgbClr val="FFFF00"/>
                </a:highlight>
                <a:latin typeface="Arial" panose="020B0604020202020204" pitchFamily="34" charset="0"/>
                <a:cs typeface="Arial" panose="020B0604020202020204" pitchFamily="34" charset="0"/>
              </a:rPr>
              <a:t>P</a:t>
            </a:r>
            <a:r>
              <a:rPr lang="en-US" sz="2000">
                <a:solidFill>
                  <a:srgbClr val="FF0000"/>
                </a:solidFill>
                <a:highlight>
                  <a:srgbClr val="FFFF00"/>
                </a:highlight>
                <a:latin typeface="Arial" panose="020B0604020202020204" pitchFamily="34" charset="0"/>
                <a:cs typeface="Arial" panose="020B0604020202020204" pitchFamily="34" charset="0"/>
              </a:rPr>
              <a:t>’</a:t>
            </a:r>
            <a:r>
              <a:rPr lang="en-US" sz="2000" baseline="-25000">
                <a:solidFill>
                  <a:srgbClr val="FF0000"/>
                </a:solidFill>
                <a:highlight>
                  <a:srgbClr val="FFFF00"/>
                </a:highlight>
                <a:latin typeface="Arial" panose="020B0604020202020204" pitchFamily="34" charset="0"/>
                <a:cs typeface="Arial" panose="020B0604020202020204" pitchFamily="34" charset="0"/>
              </a:rPr>
              <a:t>1</a:t>
            </a:r>
            <a:r>
              <a:rPr lang="vi-VN" sz="2000">
                <a:solidFill>
                  <a:srgbClr val="FF0000"/>
                </a:solidFill>
                <a:highlight>
                  <a:srgbClr val="FFFF00"/>
                </a:highlight>
                <a:latin typeface="Arial" panose="020B0604020202020204" pitchFamily="34" charset="0"/>
                <a:cs typeface="Arial" panose="020B0604020202020204" pitchFamily="34" charset="0"/>
              </a:rPr>
              <a:t>P</a:t>
            </a:r>
            <a:r>
              <a:rPr lang="en-US" sz="2000">
                <a:solidFill>
                  <a:srgbClr val="FF0000"/>
                </a:solidFill>
                <a:highlight>
                  <a:srgbClr val="FFFF00"/>
                </a:highlight>
                <a:latin typeface="Arial" panose="020B0604020202020204" pitchFamily="34" charset="0"/>
                <a:cs typeface="Arial" panose="020B0604020202020204" pitchFamily="34" charset="0"/>
              </a:rPr>
              <a:t>”</a:t>
            </a:r>
            <a:r>
              <a:rPr lang="en-US" sz="2000" baseline="-25000">
                <a:solidFill>
                  <a:srgbClr val="FF0000"/>
                </a:solidFill>
                <a:highlight>
                  <a:srgbClr val="FFFF00"/>
                </a:highlight>
                <a:latin typeface="Arial" panose="020B0604020202020204" pitchFamily="34" charset="0"/>
                <a:cs typeface="Arial" panose="020B0604020202020204" pitchFamily="34" charset="0"/>
              </a:rPr>
              <a:t>1</a:t>
            </a:r>
            <a:r>
              <a:rPr lang="vi-VN" sz="1100">
                <a:solidFill>
                  <a:srgbClr val="FF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8F0232-4880-4CAB-B26C-550D84097CED}"/>
              </a:ext>
            </a:extLst>
          </p:cNvPr>
          <p:cNvPicPr>
            <a:picLocks noChangeAspect="1"/>
          </p:cNvPicPr>
          <p:nvPr/>
        </p:nvPicPr>
        <p:blipFill>
          <a:blip r:embed="rId2"/>
          <a:stretch>
            <a:fillRect/>
          </a:stretch>
        </p:blipFill>
        <p:spPr>
          <a:xfrm>
            <a:off x="584200" y="3321994"/>
            <a:ext cx="3541783" cy="1965964"/>
          </a:xfrm>
          <a:prstGeom prst="rect">
            <a:avLst/>
          </a:prstGeom>
        </p:spPr>
      </p:pic>
    </p:spTree>
    <p:extLst>
      <p:ext uri="{BB962C8B-B14F-4D97-AF65-F5344CB8AC3E}">
        <p14:creationId xmlns:p14="http://schemas.microsoft.com/office/powerpoint/2010/main" val="277035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431709"/>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thiết bị chuẩn (NDCS – Normalized Device Coordinate System)</a:t>
            </a: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Qui trình để chuyển đổi các đối tượng trong WCS sang NDCS được gọi là phép ánh xạ</a:t>
            </a:r>
            <a:br>
              <a:rPr lang="vi-VN" sz="2000">
                <a:solidFill>
                  <a:srgbClr val="000000"/>
                </a:solidFill>
                <a:latin typeface="TimesNewRomanPSMT"/>
              </a:rPr>
            </a:br>
            <a:r>
              <a:rPr lang="vi-VN" sz="2000">
                <a:solidFill>
                  <a:srgbClr val="000000"/>
                </a:solidFill>
                <a:latin typeface="TimesNewRomanPSMT"/>
              </a:rPr>
              <a:t>cửa sổ sang cổng xem hay phép biến đổi chuẩn hoá (Window to Viewport mapping or</a:t>
            </a:r>
            <a:br>
              <a:rPr lang="vi-VN" sz="2000">
                <a:solidFill>
                  <a:srgbClr val="000000"/>
                </a:solidFill>
                <a:latin typeface="TimesNewRomanPSMT"/>
              </a:rPr>
            </a:br>
            <a:r>
              <a:rPr lang="vi-VN" sz="2000">
                <a:solidFill>
                  <a:srgbClr val="000000"/>
                </a:solidFill>
                <a:latin typeface="TimesNewRomanPSMT"/>
              </a:rPr>
              <a:t>Normalization Transformation)</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Qui trình có thể áp các toạ độ thiết bị hiển thị chuẩn hoá sang các thiết bị rời rạc được gọi</a:t>
            </a:r>
            <a:r>
              <a:rPr lang="en-US" sz="2000">
                <a:solidFill>
                  <a:srgbClr val="000000"/>
                </a:solidFill>
                <a:latin typeface="TimesNewRomanPSMT"/>
              </a:rPr>
              <a:t> </a:t>
            </a:r>
            <a:r>
              <a:rPr lang="vi-VN" sz="2000">
                <a:solidFill>
                  <a:srgbClr val="000000"/>
                </a:solidFill>
                <a:latin typeface="TimesNewRomanPSMT"/>
              </a:rPr>
              <a:t>là phép biến đổi trạm làm việc (Workstation Transformation)</a:t>
            </a:r>
            <a:br>
              <a:rPr lang="vi-VN" sz="2000">
                <a:solidFill>
                  <a:srgbClr val="000000"/>
                </a:solidFill>
                <a:latin typeface="TimesNewRomanPSMT"/>
              </a:rPr>
            </a:br>
            <a:endParaRPr lang="en-US" sz="2000" dirty="0">
              <a:latin typeface="Arial" panose="020B0604020202020204" pitchFamily="34" charset="0"/>
              <a:cs typeface="Arial" panose="020B0604020202020204" pitchFamily="34" charset="0"/>
            </a:endParaRPr>
          </a:p>
        </p:txBody>
      </p:sp>
      <p:pic>
        <p:nvPicPr>
          <p:cNvPr id="2052" name="Picture 4" descr="Káº¿t quáº£ hÃ¬nh áº£nh cho Device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4254499"/>
            <a:ext cx="6486525"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83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1" y="1544632"/>
            <a:ext cx="5352610" cy="403642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3: Hãy sử dụng thuật toán Hodgman để cắt xén:</a:t>
            </a:r>
          </a:p>
          <a:p>
            <a:pPr>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đoạn thẳng nối:</a:t>
            </a:r>
          </a:p>
          <a:p>
            <a:pPr lvl="1">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A(80,200), B(220,120), C(150,100), D(100,30), E(10,120) </a:t>
            </a:r>
          </a:p>
          <a:p>
            <a:pPr>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trên cửa sổ:</a:t>
            </a:r>
          </a:p>
          <a:p>
            <a:pPr lvl="1">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P(200,50), Q(50,150), R(200,150) và R(50,50)</a:t>
            </a:r>
            <a:endParaRPr lang="en-US" sz="2000" i="1">
              <a:solidFill>
                <a:srgbClr val="00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CE40EB6-1FDD-4BFD-8C37-1FC45021FA81}"/>
              </a:ext>
            </a:extLst>
          </p:cNvPr>
          <p:cNvPicPr>
            <a:picLocks noChangeAspect="1"/>
          </p:cNvPicPr>
          <p:nvPr/>
        </p:nvPicPr>
        <p:blipFill>
          <a:blip r:embed="rId2"/>
          <a:stretch>
            <a:fillRect/>
          </a:stretch>
        </p:blipFill>
        <p:spPr>
          <a:xfrm>
            <a:off x="6864410" y="1774787"/>
            <a:ext cx="4096520" cy="4038608"/>
          </a:xfrm>
          <a:prstGeom prst="rect">
            <a:avLst/>
          </a:prstGeom>
        </p:spPr>
      </p:pic>
    </p:spTree>
    <p:extLst>
      <p:ext uri="{BB962C8B-B14F-4D97-AF65-F5344CB8AC3E}">
        <p14:creationId xmlns:p14="http://schemas.microsoft.com/office/powerpoint/2010/main" val="4205218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7690862" cy="3261149"/>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Giải Weiler - Atherton</a:t>
            </a: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Cho danh sách các đỉnh của đa giác</a:t>
            </a:r>
            <a:r>
              <a:rPr lang="en-US">
                <a:solidFill>
                  <a:srgbClr val="000000"/>
                </a:solidFill>
                <a:latin typeface="TimesNewRomanPSMT"/>
              </a:rPr>
              <a:t> và</a:t>
            </a:r>
            <a:r>
              <a:rPr lang="vi-VN">
                <a:solidFill>
                  <a:srgbClr val="000000"/>
                </a:solidFill>
                <a:latin typeface="TimesNewRomanPSMT"/>
              </a:rPr>
              <a:t> </a:t>
            </a:r>
            <a:r>
              <a:rPr lang="en-US">
                <a:solidFill>
                  <a:srgbClr val="000000"/>
                </a:solidFill>
                <a:latin typeface="TimesNewRomanPSMT"/>
              </a:rPr>
              <a:t>cửa sổ cắt tỉa nh</a:t>
            </a:r>
            <a:r>
              <a:rPr lang="vi-VN">
                <a:solidFill>
                  <a:srgbClr val="000000"/>
                </a:solidFill>
                <a:latin typeface="TimesNewRomanPSMT"/>
              </a:rPr>
              <a:t>ư</a:t>
            </a:r>
            <a:r>
              <a:rPr lang="en-US">
                <a:solidFill>
                  <a:srgbClr val="000000"/>
                </a:solidFill>
                <a:latin typeface="TimesNewRomanPSMT"/>
              </a:rPr>
              <a:t> hình</a:t>
            </a:r>
            <a:r>
              <a:rPr lang="vi-VN">
                <a:solidFill>
                  <a:srgbClr val="000000"/>
                </a:solidFill>
                <a:latin typeface="TimesNewRomanPSMT"/>
              </a:rPr>
              <a:t>.</a:t>
            </a: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Sử dụng giải thuật Hodgman ta có:</a:t>
            </a: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Tập các đỉnh còn lại:</a:t>
            </a:r>
          </a:p>
          <a:p>
            <a:pPr lvl="2">
              <a:lnSpc>
                <a:spcPct val="120000"/>
              </a:lnSpc>
              <a:spcBef>
                <a:spcPts val="600"/>
              </a:spcBef>
            </a:pPr>
            <a:r>
              <a:rPr lang="en-US" b="1">
                <a:solidFill>
                  <a:srgbClr val="FF0000"/>
                </a:solidFill>
                <a:latin typeface="TimesNewRomanPSMT"/>
              </a:rPr>
              <a:t>A’B,C,C’,D’E,F,F’</a:t>
            </a:r>
          </a:p>
          <a:p>
            <a:pPr marL="742950" lvl="1" indent="-285750">
              <a:lnSpc>
                <a:spcPct val="120000"/>
              </a:lnSpc>
              <a:spcBef>
                <a:spcPts val="600"/>
              </a:spcBef>
              <a:buFont typeface="Courier New" panose="02070309020205020404" pitchFamily="49" charset="0"/>
              <a:buChar char="o"/>
            </a:pPr>
            <a:r>
              <a:rPr lang="en-US">
                <a:latin typeface="TimesNewRomanPSMT"/>
              </a:rPr>
              <a:t>Tập các cạnh tạo thành từ các đỉnh</a:t>
            </a:r>
          </a:p>
          <a:p>
            <a:pPr lvl="2">
              <a:lnSpc>
                <a:spcPct val="120000"/>
              </a:lnSpc>
              <a:spcBef>
                <a:spcPts val="600"/>
              </a:spcBef>
            </a:pPr>
            <a:r>
              <a:rPr lang="en-US">
                <a:latin typeface="TimesNewRomanPSMT"/>
              </a:rPr>
              <a:t>(nh</a:t>
            </a:r>
            <a:r>
              <a:rPr lang="vi-VN">
                <a:latin typeface="TimesNewRomanPSMT"/>
              </a:rPr>
              <a:t>ư</a:t>
            </a:r>
            <a:r>
              <a:rPr lang="en-US">
                <a:latin typeface="TimesNewRomanPSMT"/>
              </a:rPr>
              <a:t> hình)</a:t>
            </a:r>
          </a:p>
          <a:p>
            <a:pPr>
              <a:lnSpc>
                <a:spcPct val="120000"/>
              </a:lnSpc>
              <a:spcBef>
                <a:spcPts val="600"/>
              </a:spcBef>
            </a:pPr>
            <a:r>
              <a:rPr lang="en-US" b="1">
                <a:latin typeface="TimesNewRomanPSMT"/>
              </a:rPr>
              <a:t>Nhận xét: </a:t>
            </a:r>
            <a:r>
              <a:rPr lang="en-US">
                <a:latin typeface="TimesNewRomanPSMT"/>
              </a:rPr>
              <a:t>Các cạnh C’D’ không nằm trong đa giác ban đầu</a:t>
            </a: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pic>
        <p:nvPicPr>
          <p:cNvPr id="20" name="Picture 19">
            <a:extLst>
              <a:ext uri="{FF2B5EF4-FFF2-40B4-BE49-F238E27FC236}">
                <a16:creationId xmlns:a16="http://schemas.microsoft.com/office/drawing/2014/main" id="{7784646B-933A-46BC-A1FB-B5B61B45ABAC}"/>
              </a:ext>
            </a:extLst>
          </p:cNvPr>
          <p:cNvPicPr>
            <a:picLocks noChangeAspect="1"/>
          </p:cNvPicPr>
          <p:nvPr/>
        </p:nvPicPr>
        <p:blipFill>
          <a:blip r:embed="rId3"/>
          <a:stretch>
            <a:fillRect/>
          </a:stretch>
        </p:blipFill>
        <p:spPr>
          <a:xfrm>
            <a:off x="8610600" y="3489452"/>
            <a:ext cx="2845931" cy="1841782"/>
          </a:xfrm>
          <a:prstGeom prst="rect">
            <a:avLst/>
          </a:prstGeom>
        </p:spPr>
      </p:pic>
    </p:spTree>
    <p:extLst>
      <p:ext uri="{BB962C8B-B14F-4D97-AF65-F5344CB8AC3E}">
        <p14:creationId xmlns:p14="http://schemas.microsoft.com/office/powerpoint/2010/main" val="4228500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371344"/>
            <a:ext cx="7690862" cy="1214435"/>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Giải Weiler - Atherton</a:t>
            </a: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Từ đó, tạo ra 2 danh sách: Subject polygon list và Clip window list</a:t>
            </a:r>
          </a:p>
          <a:p>
            <a:pPr marL="285750" indent="-285750">
              <a:lnSpc>
                <a:spcPct val="120000"/>
              </a:lnSpc>
              <a:spcBef>
                <a:spcPts val="600"/>
              </a:spcBef>
              <a:buFont typeface="Wingdings" panose="05000000000000000000" pitchFamily="2" charset="2"/>
              <a:buChar char="Ø"/>
            </a:pPr>
            <a:endParaRPr lang="en-US">
              <a:latin typeface="TimesNewRomanPSMT"/>
            </a:endParaRP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pic>
        <p:nvPicPr>
          <p:cNvPr id="8" name="Picture 7">
            <a:extLst>
              <a:ext uri="{FF2B5EF4-FFF2-40B4-BE49-F238E27FC236}">
                <a16:creationId xmlns:a16="http://schemas.microsoft.com/office/drawing/2014/main" id="{2D385CED-F9B5-49FC-89D6-5E04F4BAEB95}"/>
              </a:ext>
            </a:extLst>
          </p:cNvPr>
          <p:cNvPicPr>
            <a:picLocks noChangeAspect="1"/>
          </p:cNvPicPr>
          <p:nvPr/>
        </p:nvPicPr>
        <p:blipFill>
          <a:blip r:embed="rId3"/>
          <a:stretch>
            <a:fillRect/>
          </a:stretch>
        </p:blipFill>
        <p:spPr>
          <a:xfrm>
            <a:off x="8507869" y="3299007"/>
            <a:ext cx="2998330" cy="2874637"/>
          </a:xfrm>
          <a:prstGeom prst="rect">
            <a:avLst/>
          </a:prstGeom>
        </p:spPr>
      </p:pic>
      <p:graphicFrame>
        <p:nvGraphicFramePr>
          <p:cNvPr id="9" name="Table 8">
            <a:extLst>
              <a:ext uri="{FF2B5EF4-FFF2-40B4-BE49-F238E27FC236}">
                <a16:creationId xmlns:a16="http://schemas.microsoft.com/office/drawing/2014/main" id="{E889757E-DB45-42EB-B8C6-6B28314B4630}"/>
              </a:ext>
            </a:extLst>
          </p:cNvPr>
          <p:cNvGraphicFramePr>
            <a:graphicFrameLocks noGrp="1"/>
          </p:cNvGraphicFramePr>
          <p:nvPr>
            <p:extLst>
              <p:ext uri="{D42A27DB-BD31-4B8C-83A1-F6EECF244321}">
                <p14:modId xmlns:p14="http://schemas.microsoft.com/office/powerpoint/2010/main" val="269296450"/>
              </p:ext>
            </p:extLst>
          </p:nvPr>
        </p:nvGraphicFramePr>
        <p:xfrm>
          <a:off x="1708443" y="2113345"/>
          <a:ext cx="5100320" cy="4754880"/>
        </p:xfrm>
        <a:graphic>
          <a:graphicData uri="http://schemas.openxmlformats.org/drawingml/2006/table">
            <a:tbl>
              <a:tblPr firstRow="1" bandRow="1">
                <a:tableStyleId>{3B4B98B0-60AC-42C2-AFA5-B58CD77FA1E5}</a:tableStyleId>
              </a:tblPr>
              <a:tblGrid>
                <a:gridCol w="2550160">
                  <a:extLst>
                    <a:ext uri="{9D8B030D-6E8A-4147-A177-3AD203B41FA5}">
                      <a16:colId xmlns:a16="http://schemas.microsoft.com/office/drawing/2014/main" val="3064982220"/>
                    </a:ext>
                  </a:extLst>
                </a:gridCol>
                <a:gridCol w="2550160">
                  <a:extLst>
                    <a:ext uri="{9D8B030D-6E8A-4147-A177-3AD203B41FA5}">
                      <a16:colId xmlns:a16="http://schemas.microsoft.com/office/drawing/2014/main" val="1488832156"/>
                    </a:ext>
                  </a:extLst>
                </a:gridCol>
              </a:tblGrid>
              <a:tr h="335410">
                <a:tc>
                  <a:txBody>
                    <a:bodyPr/>
                    <a:lstStyle/>
                    <a:p>
                      <a:r>
                        <a:rPr lang="en-US"/>
                        <a:t>Subject polygon list</a:t>
                      </a:r>
                    </a:p>
                  </a:txBody>
                  <a:tcPr>
                    <a:solidFill>
                      <a:schemeClr val="accent1">
                        <a:lumMod val="40000"/>
                        <a:lumOff val="60000"/>
                      </a:schemeClr>
                    </a:solidFill>
                  </a:tcPr>
                </a:tc>
                <a:tc>
                  <a:txBody>
                    <a:bodyPr/>
                    <a:lstStyle/>
                    <a:p>
                      <a:r>
                        <a:rPr lang="en-US"/>
                        <a:t>Clip window list</a:t>
                      </a:r>
                    </a:p>
                  </a:txBody>
                  <a:tcPr>
                    <a:solidFill>
                      <a:schemeClr val="accent4">
                        <a:lumMod val="60000"/>
                        <a:lumOff val="40000"/>
                      </a:schemeClr>
                    </a:solidFill>
                  </a:tcPr>
                </a:tc>
                <a:extLst>
                  <a:ext uri="{0D108BD9-81ED-4DB2-BD59-A6C34878D82A}">
                    <a16:rowId xmlns:a16="http://schemas.microsoft.com/office/drawing/2014/main" val="3815455776"/>
                  </a:ext>
                </a:extLst>
              </a:tr>
              <a:tr h="348925">
                <a:tc>
                  <a:txBody>
                    <a:bodyPr/>
                    <a:lstStyle/>
                    <a:p>
                      <a:r>
                        <a:rPr lang="en-US" b="1"/>
                        <a:t>A</a:t>
                      </a:r>
                    </a:p>
                  </a:txBody>
                  <a:tcPr>
                    <a:solidFill>
                      <a:schemeClr val="accent1">
                        <a:lumMod val="40000"/>
                        <a:lumOff val="60000"/>
                      </a:schemeClr>
                    </a:solidFill>
                  </a:tcPr>
                </a:tc>
                <a:tc>
                  <a:txBody>
                    <a:bodyPr/>
                    <a:lstStyle/>
                    <a:p>
                      <a:r>
                        <a:rPr lang="en-US" b="1"/>
                        <a:t>C1</a:t>
                      </a:r>
                    </a:p>
                  </a:txBody>
                  <a:tcPr>
                    <a:solidFill>
                      <a:schemeClr val="accent4">
                        <a:lumMod val="60000"/>
                        <a:lumOff val="40000"/>
                      </a:schemeClr>
                    </a:solidFill>
                  </a:tcPr>
                </a:tc>
                <a:extLst>
                  <a:ext uri="{0D108BD9-81ED-4DB2-BD59-A6C34878D82A}">
                    <a16:rowId xmlns:a16="http://schemas.microsoft.com/office/drawing/2014/main" val="3908878983"/>
                  </a:ext>
                </a:extLst>
              </a:tr>
              <a:tr h="348925">
                <a:tc>
                  <a:txBody>
                    <a:bodyPr/>
                    <a:lstStyle/>
                    <a:p>
                      <a:r>
                        <a:rPr lang="en-US" b="1"/>
                        <a:t>A’</a:t>
                      </a:r>
                    </a:p>
                  </a:txBody>
                  <a:tcPr>
                    <a:solidFill>
                      <a:schemeClr val="accent1">
                        <a:lumMod val="40000"/>
                        <a:lumOff val="60000"/>
                      </a:schemeClr>
                    </a:solidFill>
                  </a:tcPr>
                </a:tc>
                <a:tc>
                  <a:txBody>
                    <a:bodyPr/>
                    <a:lstStyle/>
                    <a:p>
                      <a:r>
                        <a:rPr lang="en-US" b="1"/>
                        <a:t>F’</a:t>
                      </a:r>
                    </a:p>
                  </a:txBody>
                  <a:tcPr>
                    <a:solidFill>
                      <a:schemeClr val="accent4">
                        <a:lumMod val="60000"/>
                        <a:lumOff val="40000"/>
                      </a:schemeClr>
                    </a:solidFill>
                  </a:tcPr>
                </a:tc>
                <a:extLst>
                  <a:ext uri="{0D108BD9-81ED-4DB2-BD59-A6C34878D82A}">
                    <a16:rowId xmlns:a16="http://schemas.microsoft.com/office/drawing/2014/main" val="2954045462"/>
                  </a:ext>
                </a:extLst>
              </a:tr>
              <a:tr h="348925">
                <a:tc>
                  <a:txBody>
                    <a:bodyPr/>
                    <a:lstStyle/>
                    <a:p>
                      <a:r>
                        <a:rPr lang="en-US" b="1"/>
                        <a:t>B</a:t>
                      </a:r>
                    </a:p>
                  </a:txBody>
                  <a:tcPr>
                    <a:solidFill>
                      <a:schemeClr val="accent1">
                        <a:lumMod val="40000"/>
                        <a:lumOff val="60000"/>
                      </a:schemeClr>
                    </a:solidFill>
                  </a:tcPr>
                </a:tc>
                <a:tc>
                  <a:txBody>
                    <a:bodyPr/>
                    <a:lstStyle/>
                    <a:p>
                      <a:r>
                        <a:rPr lang="en-US" b="1"/>
                        <a:t>D’</a:t>
                      </a:r>
                    </a:p>
                  </a:txBody>
                  <a:tcPr>
                    <a:solidFill>
                      <a:schemeClr val="accent4">
                        <a:lumMod val="60000"/>
                        <a:lumOff val="40000"/>
                      </a:schemeClr>
                    </a:solidFill>
                  </a:tcPr>
                </a:tc>
                <a:extLst>
                  <a:ext uri="{0D108BD9-81ED-4DB2-BD59-A6C34878D82A}">
                    <a16:rowId xmlns:a16="http://schemas.microsoft.com/office/drawing/2014/main" val="2270587354"/>
                  </a:ext>
                </a:extLst>
              </a:tr>
              <a:tr h="348925">
                <a:tc>
                  <a:txBody>
                    <a:bodyPr/>
                    <a:lstStyle/>
                    <a:p>
                      <a:r>
                        <a:rPr lang="en-US" b="1"/>
                        <a:t>C</a:t>
                      </a:r>
                    </a:p>
                  </a:txBody>
                  <a:tcPr>
                    <a:solidFill>
                      <a:schemeClr val="accent1">
                        <a:lumMod val="40000"/>
                        <a:lumOff val="60000"/>
                      </a:schemeClr>
                    </a:solidFill>
                  </a:tcPr>
                </a:tc>
                <a:tc>
                  <a:txBody>
                    <a:bodyPr/>
                    <a:lstStyle/>
                    <a:p>
                      <a:r>
                        <a:rPr lang="en-US" b="1"/>
                        <a:t>C’</a:t>
                      </a:r>
                    </a:p>
                  </a:txBody>
                  <a:tcPr>
                    <a:solidFill>
                      <a:schemeClr val="accent4">
                        <a:lumMod val="60000"/>
                        <a:lumOff val="40000"/>
                      </a:schemeClr>
                    </a:solidFill>
                  </a:tcPr>
                </a:tc>
                <a:extLst>
                  <a:ext uri="{0D108BD9-81ED-4DB2-BD59-A6C34878D82A}">
                    <a16:rowId xmlns:a16="http://schemas.microsoft.com/office/drawing/2014/main" val="1872436973"/>
                  </a:ext>
                </a:extLst>
              </a:tr>
              <a:tr h="348925">
                <a:tc>
                  <a:txBody>
                    <a:bodyPr/>
                    <a:lstStyle/>
                    <a:p>
                      <a:r>
                        <a:rPr lang="en-US" b="1"/>
                        <a:t>C’</a:t>
                      </a:r>
                    </a:p>
                  </a:txBody>
                  <a:tcPr>
                    <a:solidFill>
                      <a:schemeClr val="accent1">
                        <a:lumMod val="40000"/>
                        <a:lumOff val="60000"/>
                      </a:schemeClr>
                    </a:solidFill>
                  </a:tcPr>
                </a:tc>
                <a:tc>
                  <a:txBody>
                    <a:bodyPr/>
                    <a:lstStyle/>
                    <a:p>
                      <a:r>
                        <a:rPr lang="en-US" b="1"/>
                        <a:t>A’</a:t>
                      </a:r>
                    </a:p>
                  </a:txBody>
                  <a:tcPr>
                    <a:solidFill>
                      <a:schemeClr val="accent4">
                        <a:lumMod val="60000"/>
                        <a:lumOff val="40000"/>
                      </a:schemeClr>
                    </a:solidFill>
                  </a:tcPr>
                </a:tc>
                <a:extLst>
                  <a:ext uri="{0D108BD9-81ED-4DB2-BD59-A6C34878D82A}">
                    <a16:rowId xmlns:a16="http://schemas.microsoft.com/office/drawing/2014/main" val="3789907740"/>
                  </a:ext>
                </a:extLst>
              </a:tr>
              <a:tr h="348925">
                <a:tc>
                  <a:txBody>
                    <a:bodyPr/>
                    <a:lstStyle/>
                    <a:p>
                      <a:r>
                        <a:rPr lang="en-US" b="1"/>
                        <a:t>D</a:t>
                      </a:r>
                    </a:p>
                  </a:txBody>
                  <a:tcPr>
                    <a:solidFill>
                      <a:schemeClr val="accent1">
                        <a:lumMod val="40000"/>
                        <a:lumOff val="60000"/>
                      </a:schemeClr>
                    </a:solidFill>
                  </a:tcPr>
                </a:tc>
                <a:tc>
                  <a:txBody>
                    <a:bodyPr/>
                    <a:lstStyle/>
                    <a:p>
                      <a:r>
                        <a:rPr lang="en-US" b="1"/>
                        <a:t>C2</a:t>
                      </a:r>
                    </a:p>
                  </a:txBody>
                  <a:tcPr>
                    <a:solidFill>
                      <a:schemeClr val="accent4">
                        <a:lumMod val="60000"/>
                        <a:lumOff val="40000"/>
                      </a:schemeClr>
                    </a:solidFill>
                  </a:tcPr>
                </a:tc>
                <a:extLst>
                  <a:ext uri="{0D108BD9-81ED-4DB2-BD59-A6C34878D82A}">
                    <a16:rowId xmlns:a16="http://schemas.microsoft.com/office/drawing/2014/main" val="2342807919"/>
                  </a:ext>
                </a:extLst>
              </a:tr>
              <a:tr h="348925">
                <a:tc>
                  <a:txBody>
                    <a:bodyPr/>
                    <a:lstStyle/>
                    <a:p>
                      <a:r>
                        <a:rPr lang="en-US" b="1"/>
                        <a:t>D’</a:t>
                      </a:r>
                    </a:p>
                  </a:txBody>
                  <a:tcPr>
                    <a:solidFill>
                      <a:schemeClr val="accent1">
                        <a:lumMod val="40000"/>
                        <a:lumOff val="60000"/>
                      </a:schemeClr>
                    </a:solidFill>
                  </a:tcPr>
                </a:tc>
                <a:tc>
                  <a:txBody>
                    <a:bodyPr/>
                    <a:lstStyle/>
                    <a:p>
                      <a:r>
                        <a:rPr lang="en-US" b="1"/>
                        <a:t>C3</a:t>
                      </a:r>
                    </a:p>
                  </a:txBody>
                  <a:tcPr>
                    <a:solidFill>
                      <a:schemeClr val="accent4">
                        <a:lumMod val="60000"/>
                        <a:lumOff val="40000"/>
                      </a:schemeClr>
                    </a:solidFill>
                  </a:tcPr>
                </a:tc>
                <a:extLst>
                  <a:ext uri="{0D108BD9-81ED-4DB2-BD59-A6C34878D82A}">
                    <a16:rowId xmlns:a16="http://schemas.microsoft.com/office/drawing/2014/main" val="3053645937"/>
                  </a:ext>
                </a:extLst>
              </a:tr>
              <a:tr h="348925">
                <a:tc>
                  <a:txBody>
                    <a:bodyPr/>
                    <a:lstStyle/>
                    <a:p>
                      <a:r>
                        <a:rPr lang="en-US" b="1"/>
                        <a:t>E</a:t>
                      </a:r>
                    </a:p>
                  </a:txBody>
                  <a:tcPr>
                    <a:solidFill>
                      <a:schemeClr val="accent1">
                        <a:lumMod val="40000"/>
                        <a:lumOff val="60000"/>
                      </a:schemeClr>
                    </a:solidFill>
                  </a:tcPr>
                </a:tc>
                <a:tc>
                  <a:txBody>
                    <a:bodyPr/>
                    <a:lstStyle/>
                    <a:p>
                      <a:r>
                        <a:rPr lang="en-US" b="1"/>
                        <a:t>C4</a:t>
                      </a:r>
                    </a:p>
                  </a:txBody>
                  <a:tcPr>
                    <a:solidFill>
                      <a:schemeClr val="accent4">
                        <a:lumMod val="60000"/>
                        <a:lumOff val="40000"/>
                      </a:schemeClr>
                    </a:solidFill>
                  </a:tcPr>
                </a:tc>
                <a:extLst>
                  <a:ext uri="{0D108BD9-81ED-4DB2-BD59-A6C34878D82A}">
                    <a16:rowId xmlns:a16="http://schemas.microsoft.com/office/drawing/2014/main" val="515575228"/>
                  </a:ext>
                </a:extLst>
              </a:tr>
              <a:tr h="348925">
                <a:tc>
                  <a:txBody>
                    <a:bodyPr/>
                    <a:lstStyle/>
                    <a:p>
                      <a:r>
                        <a:rPr lang="en-US" b="1"/>
                        <a:t>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159369328"/>
                  </a:ext>
                </a:extLst>
              </a:tr>
              <a:tr h="348925">
                <a:tc>
                  <a:txBody>
                    <a:bodyPr/>
                    <a:lstStyle/>
                    <a:p>
                      <a:r>
                        <a:rPr lang="en-US" b="1"/>
                        <a:t>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3970570987"/>
                  </a:ext>
                </a:extLst>
              </a:tr>
              <a:tr h="348925">
                <a:tc>
                  <a:txBody>
                    <a:bodyPr/>
                    <a:lstStyle/>
                    <a:p>
                      <a:r>
                        <a:rPr lang="en-US" b="1"/>
                        <a:t>G</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161128590"/>
                  </a:ext>
                </a:extLst>
              </a:tr>
              <a:tr h="348925">
                <a:tc>
                  <a:txBody>
                    <a:bodyPr/>
                    <a:lstStyle/>
                    <a:p>
                      <a:r>
                        <a:rPr lang="en-US" b="1"/>
                        <a:t>A</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268580869"/>
                  </a:ext>
                </a:extLst>
              </a:tr>
            </a:tbl>
          </a:graphicData>
        </a:graphic>
      </p:graphicFrame>
    </p:spTree>
    <p:extLst>
      <p:ext uri="{BB962C8B-B14F-4D97-AF65-F5344CB8AC3E}">
        <p14:creationId xmlns:p14="http://schemas.microsoft.com/office/powerpoint/2010/main" val="801324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371344"/>
            <a:ext cx="7690862" cy="1214435"/>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Giải Weiler - Atherton</a:t>
            </a: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Điểm xuất phát là điểm nằm trong đa giác sau khi xén</a:t>
            </a:r>
          </a:p>
          <a:p>
            <a:pPr marL="285750" indent="-285750">
              <a:lnSpc>
                <a:spcPct val="120000"/>
              </a:lnSpc>
              <a:spcBef>
                <a:spcPts val="600"/>
              </a:spcBef>
              <a:buFont typeface="Wingdings" panose="05000000000000000000" pitchFamily="2" charset="2"/>
              <a:buChar char="Ø"/>
            </a:pPr>
            <a:endParaRPr lang="en-US">
              <a:latin typeface="TimesNewRomanPSMT"/>
            </a:endParaRP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graphicFrame>
        <p:nvGraphicFramePr>
          <p:cNvPr id="9" name="Table 8">
            <a:extLst>
              <a:ext uri="{FF2B5EF4-FFF2-40B4-BE49-F238E27FC236}">
                <a16:creationId xmlns:a16="http://schemas.microsoft.com/office/drawing/2014/main" id="{E889757E-DB45-42EB-B8C6-6B28314B4630}"/>
              </a:ext>
            </a:extLst>
          </p:cNvPr>
          <p:cNvGraphicFramePr>
            <a:graphicFrameLocks noGrp="1"/>
          </p:cNvGraphicFramePr>
          <p:nvPr>
            <p:extLst>
              <p:ext uri="{D42A27DB-BD31-4B8C-83A1-F6EECF244321}">
                <p14:modId xmlns:p14="http://schemas.microsoft.com/office/powerpoint/2010/main" val="503333345"/>
              </p:ext>
            </p:extLst>
          </p:nvPr>
        </p:nvGraphicFramePr>
        <p:xfrm>
          <a:off x="1708443" y="2113345"/>
          <a:ext cx="5100320" cy="4754880"/>
        </p:xfrm>
        <a:graphic>
          <a:graphicData uri="http://schemas.openxmlformats.org/drawingml/2006/table">
            <a:tbl>
              <a:tblPr firstRow="1" bandRow="1">
                <a:tableStyleId>{3B4B98B0-60AC-42C2-AFA5-B58CD77FA1E5}</a:tableStyleId>
              </a:tblPr>
              <a:tblGrid>
                <a:gridCol w="2550160">
                  <a:extLst>
                    <a:ext uri="{9D8B030D-6E8A-4147-A177-3AD203B41FA5}">
                      <a16:colId xmlns:a16="http://schemas.microsoft.com/office/drawing/2014/main" val="3064982220"/>
                    </a:ext>
                  </a:extLst>
                </a:gridCol>
                <a:gridCol w="2550160">
                  <a:extLst>
                    <a:ext uri="{9D8B030D-6E8A-4147-A177-3AD203B41FA5}">
                      <a16:colId xmlns:a16="http://schemas.microsoft.com/office/drawing/2014/main" val="1488832156"/>
                    </a:ext>
                  </a:extLst>
                </a:gridCol>
              </a:tblGrid>
              <a:tr h="335410">
                <a:tc>
                  <a:txBody>
                    <a:bodyPr/>
                    <a:lstStyle/>
                    <a:p>
                      <a:r>
                        <a:rPr lang="en-US"/>
                        <a:t>Subject polygon list</a:t>
                      </a:r>
                    </a:p>
                  </a:txBody>
                  <a:tcPr>
                    <a:solidFill>
                      <a:schemeClr val="accent1">
                        <a:lumMod val="40000"/>
                        <a:lumOff val="60000"/>
                      </a:schemeClr>
                    </a:solidFill>
                  </a:tcPr>
                </a:tc>
                <a:tc>
                  <a:txBody>
                    <a:bodyPr/>
                    <a:lstStyle/>
                    <a:p>
                      <a:r>
                        <a:rPr lang="en-US"/>
                        <a:t>Clip window list</a:t>
                      </a:r>
                    </a:p>
                  </a:txBody>
                  <a:tcPr>
                    <a:solidFill>
                      <a:schemeClr val="accent4">
                        <a:lumMod val="60000"/>
                        <a:lumOff val="40000"/>
                      </a:schemeClr>
                    </a:solidFill>
                  </a:tcPr>
                </a:tc>
                <a:extLst>
                  <a:ext uri="{0D108BD9-81ED-4DB2-BD59-A6C34878D82A}">
                    <a16:rowId xmlns:a16="http://schemas.microsoft.com/office/drawing/2014/main" val="3815455776"/>
                  </a:ext>
                </a:extLst>
              </a:tr>
              <a:tr h="348925">
                <a:tc>
                  <a:txBody>
                    <a:bodyPr/>
                    <a:lstStyle/>
                    <a:p>
                      <a:r>
                        <a:rPr lang="en-US" b="1"/>
                        <a:t>A</a:t>
                      </a:r>
                    </a:p>
                  </a:txBody>
                  <a:tcPr>
                    <a:solidFill>
                      <a:schemeClr val="accent1">
                        <a:lumMod val="40000"/>
                        <a:lumOff val="60000"/>
                      </a:schemeClr>
                    </a:solidFill>
                  </a:tcPr>
                </a:tc>
                <a:tc>
                  <a:txBody>
                    <a:bodyPr/>
                    <a:lstStyle/>
                    <a:p>
                      <a:r>
                        <a:rPr lang="en-US" b="1"/>
                        <a:t>C1</a:t>
                      </a:r>
                    </a:p>
                  </a:txBody>
                  <a:tcPr>
                    <a:solidFill>
                      <a:schemeClr val="accent4">
                        <a:lumMod val="60000"/>
                        <a:lumOff val="40000"/>
                      </a:schemeClr>
                    </a:solidFill>
                  </a:tcPr>
                </a:tc>
                <a:extLst>
                  <a:ext uri="{0D108BD9-81ED-4DB2-BD59-A6C34878D82A}">
                    <a16:rowId xmlns:a16="http://schemas.microsoft.com/office/drawing/2014/main" val="3908878983"/>
                  </a:ext>
                </a:extLst>
              </a:tr>
              <a:tr h="348925">
                <a:tc>
                  <a:txBody>
                    <a:bodyPr/>
                    <a:lstStyle/>
                    <a:p>
                      <a:r>
                        <a:rPr lang="en-US" b="1"/>
                        <a:t>A’</a:t>
                      </a:r>
                    </a:p>
                  </a:txBody>
                  <a:tcPr>
                    <a:solidFill>
                      <a:schemeClr val="accent1">
                        <a:lumMod val="40000"/>
                        <a:lumOff val="60000"/>
                      </a:schemeClr>
                    </a:solidFill>
                  </a:tcPr>
                </a:tc>
                <a:tc>
                  <a:txBody>
                    <a:bodyPr/>
                    <a:lstStyle/>
                    <a:p>
                      <a:r>
                        <a:rPr lang="en-US" b="1"/>
                        <a:t>F’</a:t>
                      </a:r>
                    </a:p>
                  </a:txBody>
                  <a:tcPr>
                    <a:solidFill>
                      <a:schemeClr val="accent4">
                        <a:lumMod val="60000"/>
                        <a:lumOff val="40000"/>
                      </a:schemeClr>
                    </a:solidFill>
                  </a:tcPr>
                </a:tc>
                <a:extLst>
                  <a:ext uri="{0D108BD9-81ED-4DB2-BD59-A6C34878D82A}">
                    <a16:rowId xmlns:a16="http://schemas.microsoft.com/office/drawing/2014/main" val="2954045462"/>
                  </a:ext>
                </a:extLst>
              </a:tr>
              <a:tr h="348925">
                <a:tc>
                  <a:txBody>
                    <a:bodyPr/>
                    <a:lstStyle/>
                    <a:p>
                      <a:r>
                        <a:rPr lang="en-US" b="1"/>
                        <a:t>    B</a:t>
                      </a:r>
                    </a:p>
                  </a:txBody>
                  <a:tcPr>
                    <a:solidFill>
                      <a:schemeClr val="accent1">
                        <a:lumMod val="40000"/>
                        <a:lumOff val="60000"/>
                      </a:schemeClr>
                    </a:solidFill>
                  </a:tcPr>
                </a:tc>
                <a:tc>
                  <a:txBody>
                    <a:bodyPr/>
                    <a:lstStyle/>
                    <a:p>
                      <a:r>
                        <a:rPr lang="en-US" b="1"/>
                        <a:t>   D’</a:t>
                      </a:r>
                    </a:p>
                  </a:txBody>
                  <a:tcPr>
                    <a:solidFill>
                      <a:schemeClr val="accent4">
                        <a:lumMod val="60000"/>
                        <a:lumOff val="40000"/>
                      </a:schemeClr>
                    </a:solidFill>
                  </a:tcPr>
                </a:tc>
                <a:extLst>
                  <a:ext uri="{0D108BD9-81ED-4DB2-BD59-A6C34878D82A}">
                    <a16:rowId xmlns:a16="http://schemas.microsoft.com/office/drawing/2014/main" val="2270587354"/>
                  </a:ext>
                </a:extLst>
              </a:tr>
              <a:tr h="348925">
                <a:tc>
                  <a:txBody>
                    <a:bodyPr/>
                    <a:lstStyle/>
                    <a:p>
                      <a:r>
                        <a:rPr lang="en-US" b="1"/>
                        <a:t>        C</a:t>
                      </a:r>
                    </a:p>
                  </a:txBody>
                  <a:tcPr>
                    <a:solidFill>
                      <a:schemeClr val="accent1">
                        <a:lumMod val="40000"/>
                        <a:lumOff val="60000"/>
                      </a:schemeClr>
                    </a:solidFill>
                  </a:tcPr>
                </a:tc>
                <a:tc>
                  <a:txBody>
                    <a:bodyPr/>
                    <a:lstStyle/>
                    <a:p>
                      <a:r>
                        <a:rPr lang="en-US" b="1"/>
                        <a:t>C’</a:t>
                      </a:r>
                    </a:p>
                  </a:txBody>
                  <a:tcPr>
                    <a:solidFill>
                      <a:schemeClr val="accent4">
                        <a:lumMod val="60000"/>
                        <a:lumOff val="40000"/>
                      </a:schemeClr>
                    </a:solidFill>
                  </a:tcPr>
                </a:tc>
                <a:extLst>
                  <a:ext uri="{0D108BD9-81ED-4DB2-BD59-A6C34878D82A}">
                    <a16:rowId xmlns:a16="http://schemas.microsoft.com/office/drawing/2014/main" val="1872436973"/>
                  </a:ext>
                </a:extLst>
              </a:tr>
              <a:tr h="348925">
                <a:tc>
                  <a:txBody>
                    <a:bodyPr/>
                    <a:lstStyle/>
                    <a:p>
                      <a:r>
                        <a:rPr lang="en-US" b="1"/>
                        <a:t>            C’</a:t>
                      </a:r>
                    </a:p>
                  </a:txBody>
                  <a:tcPr>
                    <a:solidFill>
                      <a:schemeClr val="accent1">
                        <a:lumMod val="40000"/>
                        <a:lumOff val="60000"/>
                      </a:schemeClr>
                    </a:solidFill>
                  </a:tcPr>
                </a:tc>
                <a:tc>
                  <a:txBody>
                    <a:bodyPr/>
                    <a:lstStyle/>
                    <a:p>
                      <a:r>
                        <a:rPr lang="en-US" b="1"/>
                        <a:t>    A’</a:t>
                      </a:r>
                    </a:p>
                  </a:txBody>
                  <a:tcPr>
                    <a:solidFill>
                      <a:schemeClr val="accent4">
                        <a:lumMod val="60000"/>
                        <a:lumOff val="40000"/>
                      </a:schemeClr>
                    </a:solidFill>
                  </a:tcPr>
                </a:tc>
                <a:extLst>
                  <a:ext uri="{0D108BD9-81ED-4DB2-BD59-A6C34878D82A}">
                    <a16:rowId xmlns:a16="http://schemas.microsoft.com/office/drawing/2014/main" val="3789907740"/>
                  </a:ext>
                </a:extLst>
              </a:tr>
              <a:tr h="348925">
                <a:tc>
                  <a:txBody>
                    <a:bodyPr/>
                    <a:lstStyle/>
                    <a:p>
                      <a:r>
                        <a:rPr lang="en-US" b="1"/>
                        <a:t>D</a:t>
                      </a:r>
                    </a:p>
                  </a:txBody>
                  <a:tcPr>
                    <a:solidFill>
                      <a:schemeClr val="accent1">
                        <a:lumMod val="40000"/>
                        <a:lumOff val="60000"/>
                      </a:schemeClr>
                    </a:solidFill>
                  </a:tcPr>
                </a:tc>
                <a:tc>
                  <a:txBody>
                    <a:bodyPr/>
                    <a:lstStyle/>
                    <a:p>
                      <a:r>
                        <a:rPr lang="en-US" b="1"/>
                        <a:t>C2</a:t>
                      </a:r>
                    </a:p>
                  </a:txBody>
                  <a:tcPr>
                    <a:solidFill>
                      <a:schemeClr val="accent4">
                        <a:lumMod val="60000"/>
                        <a:lumOff val="40000"/>
                      </a:schemeClr>
                    </a:solidFill>
                  </a:tcPr>
                </a:tc>
                <a:extLst>
                  <a:ext uri="{0D108BD9-81ED-4DB2-BD59-A6C34878D82A}">
                    <a16:rowId xmlns:a16="http://schemas.microsoft.com/office/drawing/2014/main" val="2342807919"/>
                  </a:ext>
                </a:extLst>
              </a:tr>
              <a:tr h="348925">
                <a:tc>
                  <a:txBody>
                    <a:bodyPr/>
                    <a:lstStyle/>
                    <a:p>
                      <a:r>
                        <a:rPr lang="en-US" b="1"/>
                        <a:t>D’</a:t>
                      </a:r>
                    </a:p>
                  </a:txBody>
                  <a:tcPr>
                    <a:solidFill>
                      <a:schemeClr val="accent1">
                        <a:lumMod val="40000"/>
                        <a:lumOff val="60000"/>
                      </a:schemeClr>
                    </a:solidFill>
                  </a:tcPr>
                </a:tc>
                <a:tc>
                  <a:txBody>
                    <a:bodyPr/>
                    <a:lstStyle/>
                    <a:p>
                      <a:r>
                        <a:rPr lang="en-US" b="1"/>
                        <a:t>C3</a:t>
                      </a:r>
                    </a:p>
                  </a:txBody>
                  <a:tcPr>
                    <a:solidFill>
                      <a:schemeClr val="accent4">
                        <a:lumMod val="60000"/>
                        <a:lumOff val="40000"/>
                      </a:schemeClr>
                    </a:solidFill>
                  </a:tcPr>
                </a:tc>
                <a:extLst>
                  <a:ext uri="{0D108BD9-81ED-4DB2-BD59-A6C34878D82A}">
                    <a16:rowId xmlns:a16="http://schemas.microsoft.com/office/drawing/2014/main" val="3053645937"/>
                  </a:ext>
                </a:extLst>
              </a:tr>
              <a:tr h="348925">
                <a:tc>
                  <a:txBody>
                    <a:bodyPr/>
                    <a:lstStyle/>
                    <a:p>
                      <a:r>
                        <a:rPr lang="en-US" b="1"/>
                        <a:t>    E</a:t>
                      </a:r>
                    </a:p>
                  </a:txBody>
                  <a:tcPr>
                    <a:solidFill>
                      <a:schemeClr val="accent1">
                        <a:lumMod val="40000"/>
                        <a:lumOff val="60000"/>
                      </a:schemeClr>
                    </a:solidFill>
                  </a:tcPr>
                </a:tc>
                <a:tc>
                  <a:txBody>
                    <a:bodyPr/>
                    <a:lstStyle/>
                    <a:p>
                      <a:r>
                        <a:rPr lang="en-US" b="1"/>
                        <a:t>C4</a:t>
                      </a:r>
                    </a:p>
                  </a:txBody>
                  <a:tcPr>
                    <a:solidFill>
                      <a:schemeClr val="accent4">
                        <a:lumMod val="60000"/>
                        <a:lumOff val="40000"/>
                      </a:schemeClr>
                    </a:solidFill>
                  </a:tcPr>
                </a:tc>
                <a:extLst>
                  <a:ext uri="{0D108BD9-81ED-4DB2-BD59-A6C34878D82A}">
                    <a16:rowId xmlns:a16="http://schemas.microsoft.com/office/drawing/2014/main" val="515575228"/>
                  </a:ext>
                </a:extLst>
              </a:tr>
              <a:tr h="348925">
                <a:tc>
                  <a:txBody>
                    <a:bodyPr/>
                    <a:lstStyle/>
                    <a:p>
                      <a:r>
                        <a:rPr lang="en-US" b="1"/>
                        <a:t>        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159369328"/>
                  </a:ext>
                </a:extLst>
              </a:tr>
              <a:tr h="348925">
                <a:tc>
                  <a:txBody>
                    <a:bodyPr/>
                    <a:lstStyle/>
                    <a:p>
                      <a:r>
                        <a:rPr lang="en-US" b="1"/>
                        <a:t>            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3970570987"/>
                  </a:ext>
                </a:extLst>
              </a:tr>
              <a:tr h="348925">
                <a:tc>
                  <a:txBody>
                    <a:bodyPr/>
                    <a:lstStyle/>
                    <a:p>
                      <a:r>
                        <a:rPr lang="en-US" b="1"/>
                        <a:t>G</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161128590"/>
                  </a:ext>
                </a:extLst>
              </a:tr>
              <a:tr h="348925">
                <a:tc>
                  <a:txBody>
                    <a:bodyPr/>
                    <a:lstStyle/>
                    <a:p>
                      <a:r>
                        <a:rPr lang="en-US" b="1"/>
                        <a:t>A</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268580869"/>
                  </a:ext>
                </a:extLst>
              </a:tr>
            </a:tbl>
          </a:graphicData>
        </a:graphic>
      </p:graphicFrame>
      <p:sp>
        <p:nvSpPr>
          <p:cNvPr id="6" name="Arrow: Striped Right 5">
            <a:extLst>
              <a:ext uri="{FF2B5EF4-FFF2-40B4-BE49-F238E27FC236}">
                <a16:creationId xmlns:a16="http://schemas.microsoft.com/office/drawing/2014/main" id="{11917AB6-B3FA-496C-828C-3E79505E66CD}"/>
              </a:ext>
            </a:extLst>
          </p:cNvPr>
          <p:cNvSpPr/>
          <p:nvPr/>
        </p:nvSpPr>
        <p:spPr>
          <a:xfrm>
            <a:off x="379828" y="2725290"/>
            <a:ext cx="1227594" cy="584200"/>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Start=A’</a:t>
            </a:r>
          </a:p>
        </p:txBody>
      </p:sp>
      <p:cxnSp>
        <p:nvCxnSpPr>
          <p:cNvPr id="12" name="Straight Arrow Connector 11">
            <a:extLst>
              <a:ext uri="{FF2B5EF4-FFF2-40B4-BE49-F238E27FC236}">
                <a16:creationId xmlns:a16="http://schemas.microsoft.com/office/drawing/2014/main" id="{D6828B1B-0E7E-4BB0-8E0B-9FD3BBA8A8E9}"/>
              </a:ext>
            </a:extLst>
          </p:cNvPr>
          <p:cNvCxnSpPr>
            <a:cxnSpLocks/>
          </p:cNvCxnSpPr>
          <p:nvPr/>
        </p:nvCxnSpPr>
        <p:spPr>
          <a:xfrm flipV="1">
            <a:off x="2616591" y="3742006"/>
            <a:ext cx="1688123" cy="4639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BF6E92E-B390-4CCA-A92B-3FE8DD6EBD0B}"/>
              </a:ext>
            </a:extLst>
          </p:cNvPr>
          <p:cNvSpPr txBox="1"/>
          <p:nvPr/>
        </p:nvSpPr>
        <p:spPr>
          <a:xfrm rot="20676020">
            <a:off x="2616591" y="3604649"/>
            <a:ext cx="1319278" cy="369332"/>
          </a:xfrm>
          <a:prstGeom prst="rect">
            <a:avLst/>
          </a:prstGeom>
          <a:noFill/>
        </p:spPr>
        <p:txBody>
          <a:bodyPr wrap="square" rtlCol="0">
            <a:spAutoFit/>
          </a:bodyPr>
          <a:lstStyle/>
          <a:p>
            <a:pPr algn="ctr"/>
            <a:r>
              <a:rPr lang="en-US" b="1">
                <a:solidFill>
                  <a:srgbClr val="002060"/>
                </a:solidFill>
              </a:rPr>
              <a:t>matching</a:t>
            </a:r>
          </a:p>
        </p:txBody>
      </p:sp>
      <p:cxnSp>
        <p:nvCxnSpPr>
          <p:cNvPr id="19" name="Straight Arrow Connector 18">
            <a:extLst>
              <a:ext uri="{FF2B5EF4-FFF2-40B4-BE49-F238E27FC236}">
                <a16:creationId xmlns:a16="http://schemas.microsoft.com/office/drawing/2014/main" id="{52DF5BD3-1F3C-410E-8F99-6CFD83F66FC4}"/>
              </a:ext>
            </a:extLst>
          </p:cNvPr>
          <p:cNvCxnSpPr>
            <a:cxnSpLocks/>
          </p:cNvCxnSpPr>
          <p:nvPr/>
        </p:nvCxnSpPr>
        <p:spPr>
          <a:xfrm>
            <a:off x="4445391" y="3859655"/>
            <a:ext cx="0" cy="3657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5E34C97-F298-4122-BFFC-D80CA14BF0BF}"/>
              </a:ext>
            </a:extLst>
          </p:cNvPr>
          <p:cNvSpPr/>
          <p:nvPr/>
        </p:nvSpPr>
        <p:spPr>
          <a:xfrm>
            <a:off x="4795149" y="3973981"/>
            <a:ext cx="1268025" cy="2982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End=A’</a:t>
            </a:r>
          </a:p>
        </p:txBody>
      </p:sp>
      <p:sp>
        <p:nvSpPr>
          <p:cNvPr id="23" name="Arrow: Striped Right 22">
            <a:extLst>
              <a:ext uri="{FF2B5EF4-FFF2-40B4-BE49-F238E27FC236}">
                <a16:creationId xmlns:a16="http://schemas.microsoft.com/office/drawing/2014/main" id="{E78EA47D-7868-40F2-8F35-4309DAF5743B}"/>
              </a:ext>
            </a:extLst>
          </p:cNvPr>
          <p:cNvSpPr/>
          <p:nvPr/>
        </p:nvSpPr>
        <p:spPr>
          <a:xfrm>
            <a:off x="480849" y="4573401"/>
            <a:ext cx="1227594" cy="584200"/>
          </a:xfrm>
          <a:prstGeom prst="stripedRightArrow">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Start=D’</a:t>
            </a:r>
          </a:p>
        </p:txBody>
      </p:sp>
      <p:cxnSp>
        <p:nvCxnSpPr>
          <p:cNvPr id="24" name="Straight Arrow Connector 23">
            <a:extLst>
              <a:ext uri="{FF2B5EF4-FFF2-40B4-BE49-F238E27FC236}">
                <a16:creationId xmlns:a16="http://schemas.microsoft.com/office/drawing/2014/main" id="{52B22672-4F1C-4248-883D-FA8EBB038AD5}"/>
              </a:ext>
            </a:extLst>
          </p:cNvPr>
          <p:cNvCxnSpPr>
            <a:cxnSpLocks/>
          </p:cNvCxnSpPr>
          <p:nvPr/>
        </p:nvCxnSpPr>
        <p:spPr>
          <a:xfrm flipV="1">
            <a:off x="2634485" y="3030367"/>
            <a:ext cx="1688123" cy="292023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F3CF45-92FD-4A49-992B-88E053F53DC2}"/>
              </a:ext>
            </a:extLst>
          </p:cNvPr>
          <p:cNvSpPr txBox="1"/>
          <p:nvPr/>
        </p:nvSpPr>
        <p:spPr>
          <a:xfrm rot="18046758">
            <a:off x="2374209" y="4727347"/>
            <a:ext cx="1319278" cy="369332"/>
          </a:xfrm>
          <a:prstGeom prst="rect">
            <a:avLst/>
          </a:prstGeom>
          <a:noFill/>
        </p:spPr>
        <p:txBody>
          <a:bodyPr wrap="square" rtlCol="0">
            <a:spAutoFit/>
          </a:bodyPr>
          <a:lstStyle/>
          <a:p>
            <a:pPr algn="ctr"/>
            <a:r>
              <a:rPr lang="en-US" b="1">
                <a:solidFill>
                  <a:srgbClr val="7030A0"/>
                </a:solidFill>
              </a:rPr>
              <a:t>matching</a:t>
            </a:r>
          </a:p>
        </p:txBody>
      </p:sp>
      <p:cxnSp>
        <p:nvCxnSpPr>
          <p:cNvPr id="27" name="Straight Arrow Connector 26">
            <a:extLst>
              <a:ext uri="{FF2B5EF4-FFF2-40B4-BE49-F238E27FC236}">
                <a16:creationId xmlns:a16="http://schemas.microsoft.com/office/drawing/2014/main" id="{8B4A66D9-FF98-4A94-BB68-F84497BA8F1B}"/>
              </a:ext>
            </a:extLst>
          </p:cNvPr>
          <p:cNvCxnSpPr>
            <a:cxnSpLocks/>
          </p:cNvCxnSpPr>
          <p:nvPr/>
        </p:nvCxnSpPr>
        <p:spPr>
          <a:xfrm>
            <a:off x="4445391" y="3116127"/>
            <a:ext cx="0" cy="3657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E61D8AB-A375-4844-896A-3CD4FA5E4108}"/>
              </a:ext>
            </a:extLst>
          </p:cNvPr>
          <p:cNvSpPr/>
          <p:nvPr/>
        </p:nvSpPr>
        <p:spPr>
          <a:xfrm>
            <a:off x="4806875" y="3223935"/>
            <a:ext cx="1268025" cy="29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End=D’</a:t>
            </a:r>
          </a:p>
        </p:txBody>
      </p:sp>
      <p:sp>
        <p:nvSpPr>
          <p:cNvPr id="29" name="Rectangle 28">
            <a:extLst>
              <a:ext uri="{FF2B5EF4-FFF2-40B4-BE49-F238E27FC236}">
                <a16:creationId xmlns:a16="http://schemas.microsoft.com/office/drawing/2014/main" id="{73D4CE3F-BD34-4642-A770-E6B728A6882E}"/>
              </a:ext>
            </a:extLst>
          </p:cNvPr>
          <p:cNvSpPr/>
          <p:nvPr/>
        </p:nvSpPr>
        <p:spPr>
          <a:xfrm>
            <a:off x="7090695" y="3331305"/>
            <a:ext cx="4415504" cy="80509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Tập các cạnh sau khi xén:</a:t>
            </a:r>
          </a:p>
          <a:p>
            <a:pPr lvl="1">
              <a:lnSpc>
                <a:spcPct val="120000"/>
              </a:lnSpc>
              <a:spcBef>
                <a:spcPts val="600"/>
              </a:spcBef>
            </a:pPr>
            <a:r>
              <a:rPr lang="en-US" b="1" i="1">
                <a:solidFill>
                  <a:srgbClr val="000000"/>
                </a:solidFill>
                <a:latin typeface="TimesNewRomanPS-BoldItalicMT"/>
              </a:rPr>
              <a:t>A’ B C C’  A’        D’ E F F’ D’</a:t>
            </a:r>
            <a:endParaRPr lang="en-US">
              <a:latin typeface="TimesNewRomanPSMT"/>
            </a:endParaRPr>
          </a:p>
        </p:txBody>
      </p:sp>
      <p:pic>
        <p:nvPicPr>
          <p:cNvPr id="30" name="Picture 29">
            <a:extLst>
              <a:ext uri="{FF2B5EF4-FFF2-40B4-BE49-F238E27FC236}">
                <a16:creationId xmlns:a16="http://schemas.microsoft.com/office/drawing/2014/main" id="{AC085D35-32C8-406E-B400-5DAFCDC1320E}"/>
              </a:ext>
            </a:extLst>
          </p:cNvPr>
          <p:cNvPicPr>
            <a:picLocks noChangeAspect="1"/>
          </p:cNvPicPr>
          <p:nvPr/>
        </p:nvPicPr>
        <p:blipFill>
          <a:blip r:embed="rId3"/>
          <a:stretch>
            <a:fillRect/>
          </a:stretch>
        </p:blipFill>
        <p:spPr>
          <a:xfrm>
            <a:off x="9388030" y="4202861"/>
            <a:ext cx="1648972" cy="2363037"/>
          </a:xfrm>
          <a:prstGeom prst="rect">
            <a:avLst/>
          </a:prstGeom>
        </p:spPr>
      </p:pic>
    </p:spTree>
    <p:extLst>
      <p:ext uri="{BB962C8B-B14F-4D97-AF65-F5344CB8AC3E}">
        <p14:creationId xmlns:p14="http://schemas.microsoft.com/office/powerpoint/2010/main" val="3121712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476040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Một cửa sổ (window) được chỉ định bởi bốn toạ độ thực (WCS): Xwmin, Xwmax,</a:t>
                </a:r>
                <a:br>
                  <a:rPr lang="vi-VN" sz="2000">
                    <a:solidFill>
                      <a:srgbClr val="000000"/>
                    </a:solidFill>
                    <a:latin typeface="TimesNewRomanPSMT"/>
                  </a:rPr>
                </a:br>
                <a:r>
                  <a:rPr lang="vi-VN" sz="2000">
                    <a:solidFill>
                      <a:srgbClr val="000000"/>
                    </a:solidFill>
                    <a:latin typeface="TimesNewRomanPSMT"/>
                  </a:rPr>
                  <a:t>Ywmin, Ywmax</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Một cổng xem (viewport) được mô tả bởi bốn toạ độ thiết bị chuẩn hoá (NDCS): Xvmin,</a:t>
                </a:r>
                <a:br>
                  <a:rPr lang="vi-VN" sz="2000">
                    <a:solidFill>
                      <a:srgbClr val="000000"/>
                    </a:solidFill>
                    <a:latin typeface="TimesNewRomanPSMT"/>
                  </a:rPr>
                </a:br>
                <a:r>
                  <a:rPr lang="vi-VN" sz="2000">
                    <a:solidFill>
                      <a:srgbClr val="000000"/>
                    </a:solidFill>
                    <a:latin typeface="TimesNewRomanPSMT"/>
                  </a:rPr>
                  <a:t>Xvmax, Yvmin, Yvmax</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Mục đích của phép ánh xạ này là chuyển đổi các toạ độ thực (Xw,Yw) của một điểm tuỳ ý</a:t>
                </a:r>
                <a:r>
                  <a:rPr lang="en-US" sz="2000">
                    <a:solidFill>
                      <a:srgbClr val="000000"/>
                    </a:solidFill>
                    <a:latin typeface="TimesNewRomanPSMT"/>
                  </a:rPr>
                  <a:t> </a:t>
                </a:r>
                <a:r>
                  <a:rPr lang="vi-VN" sz="2000">
                    <a:solidFill>
                      <a:srgbClr val="000000"/>
                    </a:solidFill>
                    <a:latin typeface="TimesNewRomanPSMT"/>
                  </a:rPr>
                  <a:t>sang thiết bị chuẩn hoá tương ứng (Xv,Yv). Để giữ lại khoảng cách của điểm trong cổng xem</a:t>
                </a:r>
                <a:r>
                  <a:rPr lang="en-US" sz="2000">
                    <a:solidFill>
                      <a:srgbClr val="000000"/>
                    </a:solidFill>
                    <a:latin typeface="TimesNewRomanPSMT"/>
                  </a:rPr>
                  <a:t> </a:t>
                </a:r>
                <a:r>
                  <a:rPr lang="vi-VN" sz="2000">
                    <a:solidFill>
                      <a:srgbClr val="000000"/>
                    </a:solidFill>
                    <a:latin typeface="TimesNewRomanPSMT"/>
                  </a:rPr>
                  <a:t>bằng với khoảng cách của điểm trong cửa sổ, với yêu cầu:</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cs typeface="Arial" panose="020B0604020202020204" pitchFamily="34" charset="0"/>
                              </a:rPr>
                              <m:t>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den>
                    </m:f>
                  </m:oMath>
                </a14:m>
                <a:r>
                  <a:rPr lang="en-US" sz="2000" dirty="0">
                    <a:latin typeface="Arial" panose="020B0604020202020204" pitchFamily="34" charset="0"/>
                    <a:cs typeface="Arial" panose="020B0604020202020204" pitchFamily="34" charset="0"/>
                  </a:rPr>
                  <a:t>	</a:t>
                </a: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4760406"/>
              </a:xfrm>
              <a:prstGeom prst="rect">
                <a:avLst/>
              </a:prstGeom>
              <a:blipFill>
                <a:blip r:embed="rId2"/>
                <a:stretch>
                  <a:fillRect l="-1543" t="-512" r="-1543" b="-38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9C99CEA-B3C7-4CD8-AF60-4B1167F513B3}"/>
              </a:ext>
            </a:extLst>
          </p:cNvPr>
          <p:cNvPicPr>
            <a:picLocks noChangeAspect="1"/>
          </p:cNvPicPr>
          <p:nvPr/>
        </p:nvPicPr>
        <p:blipFill>
          <a:blip r:embed="rId3"/>
          <a:stretch>
            <a:fillRect/>
          </a:stretch>
        </p:blipFill>
        <p:spPr>
          <a:xfrm>
            <a:off x="4820193" y="4572872"/>
            <a:ext cx="6366409" cy="2148603"/>
          </a:xfrm>
          <a:prstGeom prst="rect">
            <a:avLst/>
          </a:prstGeom>
        </p:spPr>
      </p:pic>
    </p:spTree>
    <p:extLst>
      <p:ext uri="{BB962C8B-B14F-4D97-AF65-F5344CB8AC3E}">
        <p14:creationId xmlns:p14="http://schemas.microsoft.com/office/powerpoint/2010/main" val="285370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5849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p:txBody>
      </p:sp>
      <p:pic>
        <p:nvPicPr>
          <p:cNvPr id="5" name="Picture 4"/>
          <p:cNvPicPr>
            <a:picLocks noChangeAspect="1"/>
          </p:cNvPicPr>
          <p:nvPr/>
        </p:nvPicPr>
        <p:blipFill>
          <a:blip r:embed="rId2"/>
          <a:stretch>
            <a:fillRect/>
          </a:stretch>
        </p:blipFill>
        <p:spPr>
          <a:xfrm>
            <a:off x="1231070" y="1665287"/>
            <a:ext cx="4800687" cy="2868613"/>
          </a:xfrm>
          <a:prstGeom prst="rect">
            <a:avLst/>
          </a:prstGeom>
        </p:spPr>
      </p:pic>
      <p:pic>
        <p:nvPicPr>
          <p:cNvPr id="6" name="Picture 5"/>
          <p:cNvPicPr>
            <a:picLocks noChangeAspect="1"/>
          </p:cNvPicPr>
          <p:nvPr/>
        </p:nvPicPr>
        <p:blipFill>
          <a:blip r:embed="rId3"/>
          <a:stretch>
            <a:fillRect/>
          </a:stretch>
        </p:blipFill>
        <p:spPr>
          <a:xfrm>
            <a:off x="6235700" y="1665287"/>
            <a:ext cx="4229100" cy="2864390"/>
          </a:xfrm>
          <a:prstGeom prst="rect">
            <a:avLst/>
          </a:prstGeom>
        </p:spPr>
      </p:pic>
      <p:sp>
        <p:nvSpPr>
          <p:cNvPr id="8" name="Rectangle 7"/>
          <p:cNvSpPr/>
          <p:nvPr/>
        </p:nvSpPr>
        <p:spPr>
          <a:xfrm>
            <a:off x="2202663" y="4891127"/>
            <a:ext cx="2857500" cy="369332"/>
          </a:xfrm>
          <a:prstGeom prst="rect">
            <a:avLst/>
          </a:prstGeom>
        </p:spPr>
        <p:txBody>
          <a:bodyPr wrap="square">
            <a:spAutoFit/>
          </a:bodyPr>
          <a:lstStyle/>
          <a:p>
            <a:r>
              <a:rPr lang="vi-VN" b="1" i="1">
                <a:solidFill>
                  <a:srgbClr val="000000"/>
                </a:solidFill>
                <a:latin typeface="TimesNewRomanPS-BoldMT"/>
              </a:rPr>
              <a:t>Đối tượng trong cửa sổ</a:t>
            </a:r>
            <a:endParaRPr lang="en-US" i="1"/>
          </a:p>
        </p:txBody>
      </p:sp>
      <p:sp>
        <p:nvSpPr>
          <p:cNvPr id="12" name="Rectangle 11"/>
          <p:cNvSpPr/>
          <p:nvPr/>
        </p:nvSpPr>
        <p:spPr>
          <a:xfrm>
            <a:off x="6921500" y="4891127"/>
            <a:ext cx="2857500" cy="369332"/>
          </a:xfrm>
          <a:prstGeom prst="rect">
            <a:avLst/>
          </a:prstGeom>
        </p:spPr>
        <p:txBody>
          <a:bodyPr wrap="square">
            <a:spAutoFit/>
          </a:bodyPr>
          <a:lstStyle/>
          <a:p>
            <a:r>
              <a:rPr lang="vi-VN" b="1" i="1">
                <a:solidFill>
                  <a:srgbClr val="000000"/>
                </a:solidFill>
                <a:latin typeface="TimesNewRomanPS-BoldMT"/>
              </a:rPr>
              <a:t>Đối tượng </a:t>
            </a:r>
            <a:r>
              <a:rPr lang="en-US" b="1" i="1">
                <a:solidFill>
                  <a:srgbClr val="000000"/>
                </a:solidFill>
                <a:latin typeface="TimesNewRomanPS-BoldMT"/>
              </a:rPr>
              <a:t>tại cổng xem</a:t>
            </a:r>
            <a:endParaRPr lang="en-US" i="1"/>
          </a:p>
        </p:txBody>
      </p:sp>
    </p:spTree>
    <p:extLst>
      <p:ext uri="{BB962C8B-B14F-4D97-AF65-F5344CB8AC3E}">
        <p14:creationId xmlns:p14="http://schemas.microsoft.com/office/powerpoint/2010/main" val="2245105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77513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Từ pt: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i="1">
                        <a:latin typeface="Cambria Math" panose="02040503050406030204" pitchFamily="18" charset="0"/>
                        <a:cs typeface="Arial" panose="020B0604020202020204" pitchFamily="34" charset="0"/>
                      </a:rPr>
                      <m:t> </m:t>
                    </m:r>
                  </m:oMath>
                </a14:m>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Ta có: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oMath>
                </a14:m>
                <a:r>
                  <a:rPr lang="en-US" sz="2000">
                    <a:solidFill>
                      <a:srgbClr val="000000"/>
                    </a:solidFill>
                    <a:latin typeface="TimesNewRomanPSMT"/>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oMath>
                </a14:m>
                <a:r>
                  <a:rPr lang="en-US" sz="2000">
                    <a:solidFill>
                      <a:srgbClr val="000000"/>
                    </a:solidFill>
                    <a:latin typeface="TimesNewRomanPSMT"/>
                  </a:rPr>
                  <a:t>)</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i="1">
                        <a:latin typeface="Cambria Math" panose="02040503050406030204" pitchFamily="18" charset="0"/>
                        <a:cs typeface="Arial" panose="020B0604020202020204" pitchFamily="34" charset="0"/>
                      </a:rPr>
                      <m:t>=</m:t>
                    </m:r>
                  </m:oMath>
                </a14:m>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𝑠𝑥</m:t>
                    </m:r>
                  </m:oMath>
                </a14:m>
                <a:endParaRPr lang="en-US" sz="2000" baseline="-25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𝑠𝑥</m:t>
                    </m:r>
                  </m:oMath>
                </a14:m>
                <a:endParaRPr lang="en-US" sz="2000" baseline="-25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Tư</a:t>
                </a:r>
                <a:r>
                  <a:rPr lang="vi-VN" sz="2000">
                    <a:solidFill>
                      <a:srgbClr val="000000"/>
                    </a:solidFill>
                    <a:latin typeface="TimesNewRomanPSMT"/>
                  </a:rPr>
                  <a:t>ơ</a:t>
                </a:r>
                <a:r>
                  <a:rPr lang="en-US" sz="2000">
                    <a:solidFill>
                      <a:srgbClr val="000000"/>
                    </a:solidFill>
                    <a:latin typeface="TimesNewRomanPSMT"/>
                  </a:rPr>
                  <a:t>ng tự: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𝑠𝑦</m:t>
                    </m:r>
                  </m:oMath>
                </a14:m>
                <a:endParaRPr lang="en-US" sz="2000" baseline="-25000">
                  <a:solidFill>
                    <a:srgbClr val="000000"/>
                  </a:solidFill>
                  <a:latin typeface="TimesNewRomanPSMT"/>
                </a:endParaRPr>
              </a:p>
              <a:p>
                <a:pPr>
                  <a:lnSpc>
                    <a:spcPct val="130000"/>
                  </a:lnSpc>
                  <a:spcBef>
                    <a:spcPts val="600"/>
                  </a:spcBef>
                </a:pPr>
                <a:endParaRPr lang="en-US" sz="200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3775136"/>
              </a:xfrm>
              <a:prstGeom prst="rect">
                <a:avLst/>
              </a:prstGeom>
              <a:blipFill>
                <a:blip r:embed="rId2"/>
                <a:stretch>
                  <a:fillRect l="-1543" t="-646"/>
                </a:stretch>
              </a:blipFill>
            </p:spPr>
            <p:txBody>
              <a:bodyPr/>
              <a:lstStyle/>
              <a:p>
                <a:r>
                  <a:rPr lang="en-US">
                    <a:noFill/>
                  </a:rPr>
                  <a:t> </a:t>
                </a:r>
              </a:p>
            </p:txBody>
          </p:sp>
        </mc:Fallback>
      </mc:AlternateContent>
    </p:spTree>
    <p:extLst>
      <p:ext uri="{BB962C8B-B14F-4D97-AF65-F5344CB8AC3E}">
        <p14:creationId xmlns:p14="http://schemas.microsoft.com/office/powerpoint/2010/main" val="184903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9264193" cy="465614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Xác định tọa độ của điểm sau khi ánh xạ từ window vào viewport</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oMath>
                </a14:m>
                <a:r>
                  <a:rPr lang="en-US" sz="2000" baseline="-25000">
                    <a:solidFill>
                      <a:srgbClr val="000000"/>
                    </a:solidFill>
                    <a:latin typeface="TimesNewRomanPSMT"/>
                  </a:rPr>
                  <a:t> </a:t>
                </a:r>
                <a:r>
                  <a:rPr lang="en-US" sz="2000">
                    <a:solidFill>
                      <a:srgbClr val="000000"/>
                    </a:solidFill>
                    <a:latin typeface="TimesNewRomanPSMT"/>
                  </a:rPr>
                  <a:t>= 30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oMath>
                </a14:m>
                <a:r>
                  <a:rPr lang="en-US" sz="2000" baseline="-25000">
                    <a:solidFill>
                      <a:srgbClr val="000000"/>
                    </a:solidFill>
                    <a:latin typeface="TimesNewRomanPSMT"/>
                  </a:rPr>
                  <a:t> </a:t>
                </a:r>
                <a:r>
                  <a:rPr lang="en-US" sz="2000">
                    <a:solidFill>
                      <a:srgbClr val="000000"/>
                    </a:solidFill>
                    <a:latin typeface="TimesNewRomanPSMT"/>
                  </a:rPr>
                  <a:t>= 20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𝑎𝑥</m:t>
                        </m:r>
                      </m:sub>
                    </m:sSub>
                  </m:oMath>
                </a14:m>
                <a:r>
                  <a:rPr lang="en-US" sz="2000" baseline="-25000">
                    <a:solidFill>
                      <a:srgbClr val="000000"/>
                    </a:solidFill>
                    <a:latin typeface="TimesNewRomanPSMT"/>
                  </a:rPr>
                  <a:t> </a:t>
                </a:r>
                <a:r>
                  <a:rPr lang="en-US" sz="2000">
                    <a:solidFill>
                      <a:srgbClr val="000000"/>
                    </a:solidFill>
                    <a:latin typeface="TimesNewRomanPSMT"/>
                  </a:rPr>
                  <a:t>= 60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𝑚𝑎𝑥</m:t>
                        </m:r>
                      </m:sub>
                    </m:sSub>
                  </m:oMath>
                </a14:m>
                <a:r>
                  <a:rPr lang="en-US" sz="2000" baseline="-25000">
                    <a:solidFill>
                      <a:srgbClr val="000000"/>
                    </a:solidFill>
                    <a:latin typeface="TimesNewRomanPSMT"/>
                  </a:rPr>
                  <a:t> </a:t>
                </a:r>
                <a:r>
                  <a:rPr lang="en-US" sz="2000">
                    <a:solidFill>
                      <a:srgbClr val="000000"/>
                    </a:solidFill>
                    <a:latin typeface="TimesNewRomanPSMT"/>
                  </a:rPr>
                  <a:t>= 80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oMath>
                </a14:m>
                <a:r>
                  <a:rPr lang="en-US" sz="2000" baseline="-25000">
                    <a:solidFill>
                      <a:srgbClr val="000000"/>
                    </a:solidFill>
                    <a:latin typeface="TimesNewRomanPSMT"/>
                  </a:rPr>
                  <a:t> </a:t>
                </a:r>
                <a:r>
                  <a:rPr lang="en-US" sz="2000">
                    <a:solidFill>
                      <a:srgbClr val="000000"/>
                    </a:solidFill>
                    <a:latin typeface="TimesNewRomanPSMT"/>
                  </a:rPr>
                  <a:t>= 40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oMath>
                </a14:m>
                <a:r>
                  <a:rPr lang="en-US" sz="2000" baseline="-25000">
                    <a:solidFill>
                      <a:srgbClr val="000000"/>
                    </a:solidFill>
                    <a:latin typeface="TimesNewRomanPSMT"/>
                  </a:rPr>
                  <a:t> </a:t>
                </a:r>
                <a:r>
                  <a:rPr lang="en-US" sz="2000">
                    <a:solidFill>
                      <a:srgbClr val="000000"/>
                    </a:solidFill>
                    <a:latin typeface="TimesNewRomanPSMT"/>
                  </a:rPr>
                  <a:t>= 40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oMath>
                </a14:m>
                <a:r>
                  <a:rPr lang="en-US" sz="2000" baseline="-25000">
                    <a:solidFill>
                      <a:srgbClr val="000000"/>
                    </a:solidFill>
                    <a:latin typeface="TimesNewRomanPSMT"/>
                  </a:rPr>
                  <a:t> </a:t>
                </a:r>
                <a:r>
                  <a:rPr lang="en-US" sz="2000">
                    <a:solidFill>
                      <a:srgbClr val="000000"/>
                    </a:solidFill>
                    <a:latin typeface="TimesNewRomanPSMT"/>
                  </a:rPr>
                  <a:t>= 60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oMath>
                </a14:m>
                <a:r>
                  <a:rPr lang="en-US" sz="2000" baseline="-25000">
                    <a:solidFill>
                      <a:srgbClr val="000000"/>
                    </a:solidFill>
                    <a:latin typeface="TimesNewRomanPSMT"/>
                  </a:rPr>
                  <a:t> </a:t>
                </a:r>
                <a:r>
                  <a:rPr lang="en-US" sz="2000">
                    <a:solidFill>
                      <a:srgbClr val="000000"/>
                    </a:solidFill>
                    <a:latin typeface="TimesNewRomanPSMT"/>
                  </a:rPr>
                  <a:t>= 80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𝑦𝑤</m:t>
                    </m:r>
                  </m:oMath>
                </a14:m>
                <a:r>
                  <a:rPr lang="en-US" sz="2000" baseline="-25000">
                    <a:solidFill>
                      <a:srgbClr val="000000"/>
                    </a:solidFill>
                    <a:latin typeface="TimesNewRomanPSMT"/>
                  </a:rPr>
                  <a:t> </a:t>
                </a:r>
                <a:r>
                  <a:rPr lang="en-US" sz="2000">
                    <a:solidFill>
                      <a:srgbClr val="000000"/>
                    </a:solidFill>
                    <a:latin typeface="TimesNewRomanPSMT"/>
                  </a:rPr>
                  <a:t>= (30,80)	x</a:t>
                </a:r>
                <a:r>
                  <a:rPr lang="en-US" sz="2000" baseline="-25000">
                    <a:solidFill>
                      <a:srgbClr val="000000"/>
                    </a:solidFill>
                    <a:latin typeface="TimesNewRomanPSMT"/>
                  </a:rPr>
                  <a:t>v</a:t>
                </a:r>
                <a:r>
                  <a:rPr lang="en-US" sz="2000">
                    <a:solidFill>
                      <a:srgbClr val="000000"/>
                    </a:solidFill>
                    <a:latin typeface="TimesNewRomanPSMT"/>
                  </a:rPr>
                  <a:t>, y</a:t>
                </a:r>
                <a:r>
                  <a:rPr lang="en-US" sz="2000" baseline="-25000">
                    <a:solidFill>
                      <a:srgbClr val="000000"/>
                    </a:solidFill>
                    <a:latin typeface="TimesNewRomanPSMT"/>
                  </a:rPr>
                  <a:t>v</a:t>
                </a:r>
                <a:r>
                  <a:rPr lang="en-US" sz="2000">
                    <a:solidFill>
                      <a:srgbClr val="000000"/>
                    </a:solidFill>
                    <a:latin typeface="TimesNewRomanPSMT"/>
                  </a:rPr>
                  <a:t>=?</a:t>
                </a: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30</m:t>
                        </m:r>
                      </m:num>
                      <m:den>
                        <m:r>
                          <a:rPr lang="en-US" sz="2000" b="0" i="1" smtClean="0">
                            <a:latin typeface="Cambria Math" panose="02040503050406030204" pitchFamily="18" charset="0"/>
                            <a:cs typeface="Arial" panose="020B0604020202020204" pitchFamily="34" charset="0"/>
                          </a:rPr>
                          <m:t>60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30</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30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20</m:t>
                        </m:r>
                      </m:num>
                      <m:den>
                        <m:r>
                          <a:rPr lang="en-US" sz="2000" b="0" i="1" smtClean="0">
                            <a:latin typeface="Cambria Math" panose="02040503050406030204" pitchFamily="18" charset="0"/>
                            <a:cs typeface="Arial" panose="020B0604020202020204" pitchFamily="34" charset="0"/>
                          </a:rPr>
                          <m:t>80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20</m:t>
                        </m:r>
                      </m:den>
                    </m:f>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=35</m:t>
                    </m:r>
                  </m:oMath>
                </a14:m>
                <a:endParaRPr lang="en-US" sz="2000" b="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num>
                      <m:den>
                        <m:r>
                          <a:rPr lang="en-US" sz="2000" i="1">
                            <a:latin typeface="Cambria Math" panose="02040503050406030204" pitchFamily="18" charset="0"/>
                            <a:cs typeface="Arial" panose="020B0604020202020204" pitchFamily="34" charset="0"/>
                          </a:rPr>
                          <m:t>60−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8</m:t>
                        </m:r>
                        <m:r>
                          <a:rPr lang="en-US" sz="2000" i="1">
                            <a:latin typeface="Cambria Math" panose="02040503050406030204" pitchFamily="18" charset="0"/>
                            <a:cs typeface="Arial" panose="020B0604020202020204" pitchFamily="34" charset="0"/>
                          </a:rPr>
                          <m:t>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num>
                      <m:den>
                        <m:r>
                          <a:rPr lang="en-US" sz="2000" i="1">
                            <a:latin typeface="Cambria Math" panose="02040503050406030204" pitchFamily="18" charset="0"/>
                            <a:cs typeface="Arial" panose="020B0604020202020204" pitchFamily="34" charset="0"/>
                          </a:rPr>
                          <m:t>80−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den>
                    </m:f>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6</m:t>
                    </m:r>
                  </m:oMath>
                </a14:m>
                <a:r>
                  <a:rPr lang="en-US" sz="2000">
                    <a:solidFill>
                      <a:srgbClr val="000000"/>
                    </a:solidFill>
                    <a:latin typeface="TimesNewRomanPSMT"/>
                  </a:rPr>
                  <a:t>0 </a:t>
                </a: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9264193" cy="4656146"/>
              </a:xfrm>
              <a:prstGeom prst="rect">
                <a:avLst/>
              </a:prstGeom>
              <a:blipFill>
                <a:blip r:embed="rId2"/>
                <a:stretch>
                  <a:fillRect l="-1711" t="-524" b="-39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35A2A78-6C4F-4E6C-9A77-12511A1F6ED6}"/>
              </a:ext>
            </a:extLst>
          </p:cNvPr>
          <p:cNvPicPr>
            <a:picLocks noChangeAspect="1"/>
          </p:cNvPicPr>
          <p:nvPr/>
        </p:nvPicPr>
        <p:blipFill>
          <a:blip r:embed="rId3"/>
          <a:stretch>
            <a:fillRect/>
          </a:stretch>
        </p:blipFill>
        <p:spPr>
          <a:xfrm>
            <a:off x="5539609" y="2076993"/>
            <a:ext cx="6141981" cy="2072861"/>
          </a:xfrm>
          <a:prstGeom prst="rect">
            <a:avLst/>
          </a:prstGeom>
        </p:spPr>
      </p:pic>
    </p:spTree>
    <p:extLst>
      <p:ext uri="{BB962C8B-B14F-4D97-AF65-F5344CB8AC3E}">
        <p14:creationId xmlns:p14="http://schemas.microsoft.com/office/powerpoint/2010/main" val="106721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01/05/2019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TIẢ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924056"/>
            <a:ext cx="7703923" cy="4569008"/>
          </a:xfrm>
          <a:prstGeom prst="rect">
            <a:avLst/>
          </a:prstGeom>
          <a:noFill/>
        </p:spPr>
        <p:txBody>
          <a:bodyPr wrap="square" lIns="0" tIns="0" rIns="0" bIns="0" rtlCol="0">
            <a:spAutoFit/>
          </a:bodyPr>
          <a:lstStyle/>
          <a:p>
            <a:pPr algn="just">
              <a:lnSpc>
                <a:spcPct val="120000"/>
              </a:lnSpc>
              <a:spcBef>
                <a:spcPts val="600"/>
              </a:spcBef>
            </a:pPr>
            <a:r>
              <a:rPr lang="en-US" sz="2000" b="1">
                <a:latin typeface="Arial" panose="020B0604020202020204" pitchFamily="34" charset="0"/>
                <a:cs typeface="Arial" panose="020B0604020202020204" pitchFamily="34" charset="0"/>
              </a:rPr>
              <a:t>Khái niệm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Xén tỉa là tiến trình xác định các điểm của một đối tượng nằm trong hay ngoài cửa sổ hiển</a:t>
            </a:r>
            <a:r>
              <a:rPr lang="en-US" sz="2000">
                <a:solidFill>
                  <a:srgbClr val="000000"/>
                </a:solidFill>
                <a:latin typeface="TimesNewRomanPSMT"/>
              </a:rPr>
              <a:t> </a:t>
            </a:r>
            <a:r>
              <a:rPr lang="vi-VN" sz="2000">
                <a:solidFill>
                  <a:srgbClr val="000000"/>
                </a:solidFill>
                <a:latin typeface="TimesNewRomanPSMT"/>
              </a:rPr>
              <a:t>thị. Nằm trong được hiển thị, nằm ngoài loại bỏ.</a:t>
            </a:r>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Việc loại từng điểm ảnh của đối tượng thường chậm nhất là khi đối tượng mà phần lớn nằm</a:t>
            </a:r>
            <a:r>
              <a:rPr lang="en-US" sz="2000">
                <a:solidFill>
                  <a:srgbClr val="000000"/>
                </a:solidFill>
                <a:latin typeface="TimesNewRomanPSMT"/>
              </a:rPr>
              <a:t> </a:t>
            </a:r>
            <a:r>
              <a:rPr lang="vi-VN" sz="2000">
                <a:solidFill>
                  <a:srgbClr val="000000"/>
                </a:solidFill>
                <a:latin typeface="TimesNewRomanPSMT"/>
              </a:rPr>
              <a:t>ngoài cửa sổ hiển thị.</a:t>
            </a:r>
            <a:endParaRPr lang="en-US" sz="2000">
              <a:solidFill>
                <a:srgbClr val="000000"/>
              </a:solidFill>
              <a:latin typeface="TimesNewRomanPSMT"/>
            </a:endParaRPr>
          </a:p>
          <a:p>
            <a:pPr>
              <a:lnSpc>
                <a:spcPct val="120000"/>
              </a:lnSpc>
              <a:spcBef>
                <a:spcPts val="600"/>
              </a:spcBef>
            </a:pPr>
            <a:r>
              <a:rPr lang="en-US" sz="2000" b="1">
                <a:latin typeface="Arial" panose="020B0604020202020204" pitchFamily="34" charset="0"/>
                <a:cs typeface="Arial" panose="020B0604020202020204" pitchFamily="34" charset="0"/>
              </a:rPr>
              <a:t>Clipping điểm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Giả sử (x,y) là toạ độ của một điểm, vậy điểm đó được hiển thị khi thoả mãn:</a:t>
            </a:r>
            <a:endParaRPr lang="en-US" sz="200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en-US" sz="2000">
                <a:solidFill>
                  <a:srgbClr val="000000"/>
                </a:solidFill>
                <a:latin typeface="TimesNewRomanPSMT"/>
              </a:rPr>
              <a:t>w</a:t>
            </a:r>
            <a:r>
              <a:rPr lang="vi-VN" sz="2000" baseline="-25000">
                <a:solidFill>
                  <a:srgbClr val="000000"/>
                </a:solidFill>
                <a:latin typeface="TimesNewRomanPSMT"/>
              </a:rPr>
              <a:t>min</a:t>
            </a:r>
            <a:r>
              <a:rPr lang="vi-VN" sz="2000">
                <a:solidFill>
                  <a:srgbClr val="000000"/>
                </a:solidFill>
                <a:latin typeface="TimesNewRomanPSMT"/>
              </a:rPr>
              <a:t> &lt;= x &lt;= X</a:t>
            </a:r>
            <a:r>
              <a:rPr lang="en-US" sz="2000">
                <a:solidFill>
                  <a:srgbClr val="000000"/>
                </a:solidFill>
                <a:latin typeface="TimesNewRomanPSMT"/>
              </a:rPr>
              <a:t>w</a:t>
            </a:r>
            <a:r>
              <a:rPr lang="vi-VN" sz="2000" baseline="-25000">
                <a:solidFill>
                  <a:srgbClr val="000000"/>
                </a:solidFill>
                <a:latin typeface="TimesNewRomanPSMT"/>
              </a:rPr>
              <a:t>max</a:t>
            </a:r>
            <a:endParaRPr lang="en-US" sz="2000" baseline="-2500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a:solidFill>
                  <a:srgbClr val="000000"/>
                </a:solidFill>
                <a:latin typeface="TimesNewRomanPSMT"/>
              </a:rPr>
              <a:t>Y</a:t>
            </a:r>
            <a:r>
              <a:rPr lang="en-US" sz="2000">
                <a:solidFill>
                  <a:srgbClr val="000000"/>
                </a:solidFill>
                <a:latin typeface="TimesNewRomanPSMT"/>
              </a:rPr>
              <a:t>w</a:t>
            </a:r>
            <a:r>
              <a:rPr lang="vi-VN" sz="2000" baseline="-25000">
                <a:solidFill>
                  <a:srgbClr val="000000"/>
                </a:solidFill>
                <a:latin typeface="TimesNewRomanPSMT"/>
              </a:rPr>
              <a:t>min</a:t>
            </a:r>
            <a:r>
              <a:rPr lang="vi-VN" sz="2000">
                <a:solidFill>
                  <a:srgbClr val="000000"/>
                </a:solidFill>
                <a:latin typeface="TimesNewRomanPSMT"/>
              </a:rPr>
              <a:t> &lt;= y &lt;= Y</a:t>
            </a:r>
            <a:r>
              <a:rPr lang="en-US" sz="2000">
                <a:solidFill>
                  <a:srgbClr val="000000"/>
                </a:solidFill>
                <a:latin typeface="TimesNewRomanPSMT"/>
              </a:rPr>
              <a:t>w</a:t>
            </a:r>
            <a:r>
              <a:rPr lang="vi-VN" sz="2000" baseline="-25000">
                <a:solidFill>
                  <a:srgbClr val="000000"/>
                </a:solidFill>
                <a:latin typeface="TimesNewRomanPSMT"/>
              </a:rPr>
              <a:t>max</a:t>
            </a:r>
          </a:p>
          <a:p>
            <a:pPr>
              <a:lnSpc>
                <a:spcPct val="120000"/>
              </a:lnSpc>
              <a:spcBef>
                <a:spcPts val="600"/>
              </a:spcBef>
            </a:pPr>
            <a:r>
              <a:rPr lang="en-US" sz="2000" b="1">
                <a:solidFill>
                  <a:srgbClr val="000000"/>
                </a:solidFill>
                <a:latin typeface="TimesNewRomanPS-BoldMT"/>
              </a:rPr>
              <a:t>Xén tỉa đoạn thẳng</a:t>
            </a:r>
            <a:endParaRPr lang="en-US" sz="2000">
              <a:solidFill>
                <a:srgbClr val="000000"/>
              </a:solidFill>
              <a:latin typeface="TimesNewRomanPS-BoldMT"/>
            </a:endParaRPr>
          </a:p>
        </p:txBody>
      </p:sp>
      <p:sp>
        <p:nvSpPr>
          <p:cNvPr id="5" name="Rectangle 4"/>
          <p:cNvSpPr/>
          <p:nvPr/>
        </p:nvSpPr>
        <p:spPr>
          <a:xfrm>
            <a:off x="3861448" y="5209101"/>
            <a:ext cx="3706276" cy="1077218"/>
          </a:xfrm>
          <a:prstGeom prst="rect">
            <a:avLst/>
          </a:prstGeom>
        </p:spPr>
        <p:txBody>
          <a:bodyPr wrap="square">
            <a:spAutoFit/>
          </a:bodyPr>
          <a:lstStyle/>
          <a:p>
            <a:pPr>
              <a:spcBef>
                <a:spcPts val="600"/>
              </a:spcBef>
            </a:pPr>
            <a:r>
              <a:rPr lang="en-US">
                <a:solidFill>
                  <a:srgbClr val="000000"/>
                </a:solidFill>
                <a:latin typeface="TimesNewRomanPSMT"/>
              </a:rPr>
              <a:t>Các đoạn thẳng không cắt cửa sổ thị: </a:t>
            </a:r>
          </a:p>
          <a:p>
            <a:pPr>
              <a:spcBef>
                <a:spcPts val="600"/>
              </a:spcBef>
            </a:pPr>
            <a:r>
              <a:rPr lang="en-US">
                <a:solidFill>
                  <a:srgbClr val="000000"/>
                </a:solidFill>
                <a:latin typeface="TimesNewRomanPSMT"/>
              </a:rPr>
              <a:t>hoặc nằm trong hoàn toàn, </a:t>
            </a:r>
          </a:p>
          <a:p>
            <a:pPr>
              <a:spcBef>
                <a:spcPts val="600"/>
              </a:spcBef>
            </a:pPr>
            <a:r>
              <a:rPr lang="en-US">
                <a:solidFill>
                  <a:srgbClr val="000000"/>
                </a:solidFill>
                <a:latin typeface="TimesNewRomanPSMT"/>
              </a:rPr>
              <a:t>hoặc nằm ngoài hoàn toàn</a:t>
            </a:r>
          </a:p>
        </p:txBody>
      </p:sp>
      <p:sp>
        <p:nvSpPr>
          <p:cNvPr id="11" name="Rectangle 10"/>
          <p:cNvSpPr/>
          <p:nvPr/>
        </p:nvSpPr>
        <p:spPr>
          <a:xfrm>
            <a:off x="7406640" y="5190996"/>
            <a:ext cx="4445408" cy="727828"/>
          </a:xfrm>
          <a:prstGeom prst="rect">
            <a:avLst/>
          </a:prstGeom>
        </p:spPr>
        <p:txBody>
          <a:bodyPr wrap="square">
            <a:spAutoFit/>
          </a:bodyPr>
          <a:lstStyle/>
          <a:p>
            <a:pPr>
              <a:lnSpc>
                <a:spcPct val="120000"/>
              </a:lnSpc>
              <a:spcBef>
                <a:spcPts val="600"/>
              </a:spcBef>
            </a:pPr>
            <a:r>
              <a:rPr lang="en-US">
                <a:solidFill>
                  <a:srgbClr val="000000"/>
                </a:solidFill>
                <a:latin typeface="TimesNewRomanPSMT"/>
              </a:rPr>
              <a:t>Nếu đoạn thẳng cắt cửa sổ thì phân chia qua điểm cắt phần nằm trong và phần nằm ngoài</a:t>
            </a:r>
            <a:endParaRPr lang="en-US">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419186" y="3988378"/>
            <a:ext cx="2590800" cy="1076325"/>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7749118" y="3742878"/>
            <a:ext cx="2800350" cy="1323975"/>
          </a:xfrm>
          <a:prstGeom prst="rect">
            <a:avLst/>
          </a:prstGeom>
        </p:spPr>
      </p:pic>
      <p:pic>
        <p:nvPicPr>
          <p:cNvPr id="9" name="Picture 8">
            <a:extLst>
              <a:ext uri="{FF2B5EF4-FFF2-40B4-BE49-F238E27FC236}">
                <a16:creationId xmlns:a16="http://schemas.microsoft.com/office/drawing/2014/main" id="{DE382214-E937-46D3-A7FC-D4F75603766A}"/>
              </a:ext>
            </a:extLst>
          </p:cNvPr>
          <p:cNvPicPr>
            <a:picLocks noChangeAspect="1"/>
          </p:cNvPicPr>
          <p:nvPr/>
        </p:nvPicPr>
        <p:blipFill rotWithShape="1">
          <a:blip r:embed="rId4"/>
          <a:srcRect r="51728"/>
          <a:stretch/>
        </p:blipFill>
        <p:spPr>
          <a:xfrm>
            <a:off x="8934994" y="1409450"/>
            <a:ext cx="2643302" cy="1848035"/>
          </a:xfrm>
          <a:prstGeom prst="rect">
            <a:avLst/>
          </a:prstGeom>
        </p:spPr>
      </p:pic>
    </p:spTree>
    <p:extLst>
      <p:ext uri="{BB962C8B-B14F-4D97-AF65-F5344CB8AC3E}">
        <p14:creationId xmlns:p14="http://schemas.microsoft.com/office/powerpoint/2010/main" val="3415961847"/>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4881</Words>
  <Application>Microsoft Office PowerPoint</Application>
  <PresentationFormat>Widescreen</PresentationFormat>
  <Paragraphs>601</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Calibri Light</vt:lpstr>
      <vt:lpstr>Cambria Math</vt:lpstr>
      <vt:lpstr>Courier New</vt:lpstr>
      <vt:lpstr>TimesNewRomanPS-BoldItalicMT</vt:lpstr>
      <vt:lpstr>TimesNewRomanPS-BoldMT</vt:lpstr>
      <vt:lpstr>TimesNewRomanPS-ItalicMT</vt:lpstr>
      <vt:lpstr>TimesNewRomanPSMT</vt:lpstr>
      <vt:lpstr>Wingdings</vt:lpstr>
      <vt:lpstr>Office Theme</vt:lpstr>
      <vt:lpstr>Balanced scorecard slide 1</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2019-01-11T08:35:04Z</dcterms:created>
  <dcterms:modified xsi:type="dcterms:W3CDTF">2019-05-01T15:16:51Z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